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  <p:sldId id="329" r:id="rId3"/>
    <p:sldId id="330" r:id="rId4"/>
    <p:sldId id="331" r:id="rId5"/>
    <p:sldId id="332" r:id="rId6"/>
    <p:sldId id="333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5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3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5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0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4740" y="51621"/>
            <a:ext cx="8637301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72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tatárjárás és az újjáépítés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36" y="1426655"/>
            <a:ext cx="6272274" cy="4741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74740" y="1178083"/>
            <a:ext cx="3211135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Siralmas ének</a:t>
            </a:r>
          </a:p>
        </p:txBody>
      </p:sp>
      <p:sp>
        <p:nvSpPr>
          <p:cNvPr id="4" name="Téglalap 3"/>
          <p:cNvSpPr/>
          <p:nvPr/>
        </p:nvSpPr>
        <p:spPr>
          <a:xfrm>
            <a:off x="274740" y="2122230"/>
            <a:ext cx="583659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címet viseli egy kortárs szemtanú leírása a tatárok támadásáról.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szerző így ír a készülődésről: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,,Az Úr születésének ünnepe táján </a:t>
            </a:r>
            <a:r>
              <a:rPr lang="hu-H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1240</a:t>
            </a: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karácsonyán </a:t>
            </a: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híre jön annak, hogy a </a:t>
            </a:r>
            <a:r>
              <a:rPr lang="hu-H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tatárok </a:t>
            </a: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Magyarországnak az </a:t>
            </a:r>
            <a:r>
              <a:rPr lang="hu-H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orosz,</a:t>
            </a: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országgal </a:t>
            </a: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határos vidékeit pusztították. </a:t>
            </a:r>
            <a:b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király Magyarországon kihirdette,</a:t>
            </a:r>
          </a:p>
          <a:p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mind a nemesek, mind azok, akiket királyi </a:t>
            </a:r>
            <a:r>
              <a:rPr lang="hu-H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szervienseknek</a:t>
            </a: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neveznek, mind a várkatonák készüljenek fel a hadra ... a magyarok szerfölött nagy vigasságuk közepette nem hitték el ezt."</a:t>
            </a:r>
          </a:p>
        </p:txBody>
      </p:sp>
      <p:sp>
        <p:nvSpPr>
          <p:cNvPr id="5" name="Téglalap 4"/>
          <p:cNvSpPr/>
          <p:nvPr/>
        </p:nvSpPr>
        <p:spPr>
          <a:xfrm>
            <a:off x="6128450" y="7115713"/>
            <a:ext cx="66731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Batu kán vezette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mongol támadás  1241 márciusában készületlenül érte az országot. IV. Béla korábban befogadta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megkeresztelkedett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kunokat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számított katonai erejükre.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31157" y="6154885"/>
            <a:ext cx="56326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tatárok több oszlopban támadtak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Magyar Királyságra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1911" y="187661"/>
            <a:ext cx="60486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Ők azonban nem maradtak meg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számukra kijelölt helyen, állataikat legeltetve sok kárt okoztak, ezzel is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fokozva a király és az előkelők közötti ellentéteket.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kunokat olyan vádak is érték, hogy a tatárok kémei, ezért a kun vezért,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Kötent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kíséretét legyilkolták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kunokat pedig elűzték az országból.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király külső segítséget sem kapott, egyedül maradt.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41" y="5809262"/>
            <a:ext cx="7771859" cy="3791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41109" y="5494494"/>
            <a:ext cx="4888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atár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árá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nagy 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pusztítással járt. 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támadók elrabolták az 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állatokat és 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egyéb értékeket' sok- sok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embert is megöltek vagy elhurcoltak rabszolgának.  </a:t>
            </a:r>
            <a:b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Amit nem tudtak elvinni, azt felégették így  sok lakóház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templom is 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megsemmisült.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Tanári gép\Desktop\IMG_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23" y="-4589"/>
            <a:ext cx="5233501" cy="521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725665" y="187661"/>
            <a:ext cx="246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Mongol harcos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371581" y="4519506"/>
            <a:ext cx="4662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Miért lett volna szűkség</a:t>
            </a:r>
            <a:b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kunokra</a:t>
            </a:r>
            <a: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ország védelme</a:t>
            </a:r>
            <a:b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szempontjából?</a:t>
            </a:r>
          </a:p>
        </p:txBody>
      </p:sp>
    </p:spTree>
    <p:extLst>
      <p:ext uri="{BB962C8B-B14F-4D97-AF65-F5344CB8AC3E}">
        <p14:creationId xmlns:p14="http://schemas.microsoft.com/office/powerpoint/2010/main" val="16558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593" y="0"/>
            <a:ext cx="4360038" cy="9437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79" y="5087076"/>
            <a:ext cx="4802603" cy="435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5890" y="208121"/>
            <a:ext cx="79640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sereg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1241 áprilisában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Muhiná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ütközött meg a benyomuló mongolokkal, és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súlyos vereséget szenvedett.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vereségnek több oka is volt.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rosszul foglalták el táborhelyüket, túl sűrűn verték fel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sátraikat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volt.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tatárhad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kb. 60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magyar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sereg létszáma ennek a fele volt.</a:t>
            </a:r>
          </a:p>
        </p:txBody>
      </p:sp>
      <p:sp>
        <p:nvSpPr>
          <p:cNvPr id="3" name="Téglalap 2"/>
          <p:cNvSpPr/>
          <p:nvPr/>
        </p:nvSpPr>
        <p:spPr>
          <a:xfrm>
            <a:off x="175890" y="3854897"/>
            <a:ext cx="36774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csatában számos főpap és előkelő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esett el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király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is alig tudták kimenteni.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 később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Dalmáciába menekül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</a:p>
        </p:txBody>
      </p:sp>
      <p:sp>
        <p:nvSpPr>
          <p:cNvPr id="4" name="AutoShape 5" descr="http://osszefogas.lapunk.hu/tarhely/osszefogas/kepek/12408590.jpg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hu-HU" sz="2520"/>
          </a:p>
        </p:txBody>
      </p:sp>
      <p:pic>
        <p:nvPicPr>
          <p:cNvPr id="3079" name="Picture 7" descr="http://osszefogas.lapunk.hu/tarhely/osszefogas/kepek/124085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0" y="6588501"/>
            <a:ext cx="3672215" cy="2326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637" y="8914695"/>
            <a:ext cx="3848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vára Dalmáciában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506733" y="4063371"/>
            <a:ext cx="3495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Muhi csata vázlata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1241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április 9-én</a:t>
            </a:r>
          </a:p>
        </p:txBody>
      </p:sp>
    </p:spTree>
    <p:extLst>
      <p:ext uri="{BB962C8B-B14F-4D97-AF65-F5344CB8AC3E}">
        <p14:creationId xmlns:p14="http://schemas.microsoft.com/office/powerpoint/2010/main" val="15954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0041" y="70224"/>
            <a:ext cx="64008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Télen a mongolok átkeltek a befagyott Dunán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a Dunántúlon is dúltak, fosztogattak.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királyt akarták mindenáron elfogni, aki úgy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menekült meg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 dalmát tenger egy szigetére hajózott át egész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családjával. Majd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meglepő fordulat történt.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1242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tavaszán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ugyanis a mongolok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váratlanul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kivonultak </a:t>
            </a:r>
            <a:endParaRPr lang="hu-H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országból.</a:t>
            </a:r>
          </a:p>
        </p:txBody>
      </p:sp>
      <p:pic>
        <p:nvPicPr>
          <p:cNvPr id="4098" name="Picture 2" descr="http://szivarvanyujsag.tudastar.com/php_images/dec-honlap-mesestori-kep-280x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41" y="70224"/>
            <a:ext cx="5659172" cy="369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739576" y="3646664"/>
            <a:ext cx="7151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tatárok által is alkalmazott harcmodor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melyet a magyarok már kezdtek „elfelejteni”.</a:t>
            </a:r>
          </a:p>
        </p:txBody>
      </p:sp>
      <p:sp>
        <p:nvSpPr>
          <p:cNvPr id="5" name="Téglalap 4"/>
          <p:cNvSpPr/>
          <p:nvPr/>
        </p:nvSpPr>
        <p:spPr>
          <a:xfrm>
            <a:off x="160041" y="4642019"/>
            <a:ext cx="12215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Lehetséges, hogy azért távoztak, mert hírt kaptak a nagykán haláláról.</a:t>
            </a:r>
            <a:b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Valószínűbb azonban, hogy csupán szokásos taktikájukat alkalmazták. </a:t>
            </a:r>
            <a:b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Általában ugyanis először csak kirabolták a kiszemelt országot, majd később tértek vissza, hogy teljesen leigázzák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081821" y="6488678"/>
            <a:ext cx="80648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Kivonulásuk után letarolt, felégetett vidék maradt hátra.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lakosok egy részét magukkal hurcolták, sok ezret pedig legyilkoltak. </a:t>
            </a:r>
            <a:b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pusztítás elsősorban az ország keleti felét érintette.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Egyesek szerint a lakosság felét, mások szerint egyötödét ölték meg.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encrypted-tbn3.gstatic.com/images?q=tbn:ANd9GcR8TQ-w8-zhRGhe1P0C1Dta6scNnsi1aefmDziZRQLh04B7Di7P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6" y="6600761"/>
            <a:ext cx="4494179" cy="2577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0" y="9160849"/>
            <a:ext cx="876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király menekülése a tatárok elöl, a Képes Krónikában</a:t>
            </a:r>
          </a:p>
        </p:txBody>
      </p:sp>
    </p:spTree>
    <p:extLst>
      <p:ext uri="{BB962C8B-B14F-4D97-AF65-F5344CB8AC3E}">
        <p14:creationId xmlns:p14="http://schemas.microsoft.com/office/powerpoint/2010/main" val="2737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2954" y="180271"/>
            <a:ext cx="4729180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ország újjáépítése</a:t>
            </a:r>
          </a:p>
        </p:txBody>
      </p:sp>
      <p:sp>
        <p:nvSpPr>
          <p:cNvPr id="3" name="Téglalap 2"/>
          <p:cNvSpPr/>
          <p:nvPr/>
        </p:nvSpPr>
        <p:spPr>
          <a:xfrm>
            <a:off x="162954" y="1161923"/>
            <a:ext cx="75054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hazatérő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Béla első feladata az volt, hogy minél gyorsabban megerősítse országát.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Felismerte, hogy a tatároknak leginkább a megerősített helyek, várak, városok (Esztergom, Fehérvár) tudtak ellenállni.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szorgalmazta a várépítést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birtokok adományozásával az előkelőket is erre buzdította.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Támogatta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városokat,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számukra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kiváltságokat biztosított.</a:t>
            </a:r>
          </a:p>
        </p:txBody>
      </p:sp>
      <p:sp>
        <p:nvSpPr>
          <p:cNvPr id="4" name="Téglalap 3"/>
          <p:cNvSpPr/>
          <p:nvPr/>
        </p:nvSpPr>
        <p:spPr>
          <a:xfrm>
            <a:off x="5784050" y="5514977"/>
            <a:ext cx="67793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Nyilvánvalóvá vált az is, hogy a királyi birtokokon alapuló várkatonaság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képes egy nagyobb támadást elhárítani. Ezért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támogatta, hogy a nagybirtokosok magánhadsereget hozzanak létre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maga is nehézfegyverzetű katonaságot szervezett.</a:t>
            </a:r>
          </a:p>
        </p:txBody>
      </p:sp>
      <p:pic>
        <p:nvPicPr>
          <p:cNvPr id="5122" name="Picture 2" descr="http://static.origos.hu/s/img/i/1310/20131009-iv-bela-a-visegradi-fellegvar.jpg?w=666&amp;h=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1" y="5383686"/>
            <a:ext cx="5410363" cy="3606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05151" y="9007963"/>
            <a:ext cx="719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Visegrádot is Béla parancsára erősítették meg</a:t>
            </a:r>
          </a:p>
        </p:txBody>
      </p:sp>
      <p:pic>
        <p:nvPicPr>
          <p:cNvPr id="5124" name="Picture 4" descr="http://www.rovart.com/images/pages/big/100623133708x1eb7a5ed5e75d39a34e10348b9bed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78" y="1056186"/>
            <a:ext cx="4986647" cy="3730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057719" y="4786200"/>
            <a:ext cx="5743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Muhi csata emlékhelye napjainkban</a:t>
            </a:r>
          </a:p>
        </p:txBody>
      </p:sp>
    </p:spTree>
    <p:extLst>
      <p:ext uri="{BB962C8B-B14F-4D97-AF65-F5344CB8AC3E}">
        <p14:creationId xmlns:p14="http://schemas.microsoft.com/office/powerpoint/2010/main" val="27694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317" y="234166"/>
            <a:ext cx="124167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Visszahívta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ország területére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kunokat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sőt fiát a kun fejedelem lányával házasította össze.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elnéptelenedett területekre a környező</a:t>
            </a:r>
          </a:p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vidékek népeit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a népesebb magyar tájak lakosságát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telepítette be.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eladományozott birtokai jövedelmét királyi jogon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szedett adókkal, vámokkal, bányászatból származó bevétellel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pótolta.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Bevezette például a háztartásonként fizetendő adót.</a:t>
            </a:r>
          </a:p>
          <a:p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195" y="3484415"/>
            <a:ext cx="4601905" cy="241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192" y="5949915"/>
            <a:ext cx="4568907" cy="241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099195" y="8383445"/>
            <a:ext cx="4671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Várak építése a tatárjárástól </a:t>
            </a:r>
            <a:b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század végéig</a:t>
            </a:r>
          </a:p>
        </p:txBody>
      </p:sp>
      <p:sp>
        <p:nvSpPr>
          <p:cNvPr id="5" name="Téglalap 4"/>
          <p:cNvSpPr/>
          <p:nvPr/>
        </p:nvSpPr>
        <p:spPr>
          <a:xfrm>
            <a:off x="217805" y="3484415"/>
            <a:ext cx="64008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Támogatta a ,,famíliák" létrejöttét.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famíliát egy-egy úr fegyveresei alkották,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akik nemesek voltak,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uruk zászlaja, </a:t>
            </a:r>
            <a:r>
              <a:rPr lang="hu-H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bandérium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alatt vonultak hadba.</a:t>
            </a:r>
          </a:p>
        </p:txBody>
      </p:sp>
      <p:sp>
        <p:nvSpPr>
          <p:cNvPr id="6" name="AutoShape 6" descr="http://fn.hir24.hu/cikk/00250000/253517/2.jpg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hu-HU" sz="2520"/>
          </a:p>
        </p:txBody>
      </p:sp>
      <p:sp>
        <p:nvSpPr>
          <p:cNvPr id="7" name="AutoShape 8" descr="http://fn.hir24.hu/cikk/00250000/253517/2.jpg"/>
          <p:cNvSpPr>
            <a:spLocks noChangeAspect="1" noChangeArrowheads="1"/>
          </p:cNvSpPr>
          <p:nvPr/>
        </p:nvSpPr>
        <p:spPr bwMode="auto">
          <a:xfrm>
            <a:off x="431165" y="11113"/>
            <a:ext cx="426720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hu-HU" sz="2520"/>
          </a:p>
        </p:txBody>
      </p:sp>
      <p:pic>
        <p:nvPicPr>
          <p:cNvPr id="6154" name="Picture 10" descr="http://fn.hir24.hu/cikk/00250000/253517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07" y="5794029"/>
            <a:ext cx="5141503" cy="3543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0" y="6873292"/>
            <a:ext cx="28888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Magyar páncélos,</a:t>
            </a:r>
            <a:b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nehézlovasság a </a:t>
            </a:r>
            <a:b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 században</a:t>
            </a:r>
          </a:p>
        </p:txBody>
      </p:sp>
    </p:spTree>
    <p:extLst>
      <p:ext uri="{BB962C8B-B14F-4D97-AF65-F5344CB8AC3E}">
        <p14:creationId xmlns:p14="http://schemas.microsoft.com/office/powerpoint/2010/main" val="22577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735</Words>
  <Application>Microsoft Office PowerPoint</Application>
  <PresentationFormat>A3 (297x420 mm)</PresentationFormat>
  <Paragraphs>38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103</cp:revision>
  <dcterms:created xsi:type="dcterms:W3CDTF">2020-08-13T14:52:21Z</dcterms:created>
  <dcterms:modified xsi:type="dcterms:W3CDTF">2021-05-01T12:29:04Z</dcterms:modified>
</cp:coreProperties>
</file>