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8" r:id="rId2"/>
    <p:sldId id="279" r:id="rId3"/>
    <p:sldId id="281" r:id="rId4"/>
    <p:sldId id="282" r:id="rId5"/>
    <p:sldId id="350" r:id="rId6"/>
    <p:sldId id="280" r:id="rId7"/>
    <p:sldId id="283" r:id="rId8"/>
  </p:sldIdLst>
  <p:sldSz cx="12192000" cy="6858000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80" autoAdjust="0"/>
    <p:restoredTop sz="94660"/>
  </p:normalViewPr>
  <p:slideViewPr>
    <p:cSldViewPr snapToGrid="0">
      <p:cViewPr varScale="1">
        <p:scale>
          <a:sx n="96" d="100"/>
          <a:sy n="96" d="100"/>
        </p:scale>
        <p:origin x="86" y="20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CB589FCD-DDE1-2D49-8924-DF7D6202D24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Alcím 2">
            <a:extLst>
              <a:ext uri="{FF2B5EF4-FFF2-40B4-BE49-F238E27FC236}">
                <a16:creationId xmlns:a16="http://schemas.microsoft.com/office/drawing/2014/main" id="{75BC41F5-DFA1-B59C-47F4-72673974DD6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u-HU"/>
              <a:t>Kattintson ide az alcím mintájának szerkesztéséhez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8CFFFA3E-17A5-73E5-E80C-FEB3A0FE42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2A92FE-5F70-4BD8-95EF-D36BF863851D}" type="datetimeFigureOut">
              <a:rPr lang="hu-HU" smtClean="0"/>
              <a:t>2022. 12. 28.</a:t>
            </a:fld>
            <a:endParaRPr lang="hu-HU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6B6D859F-548E-DF4F-51AA-D27F5DF5D5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B55515C1-3842-C062-40A2-38E74A88BA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889751-2436-4C49-BE3B-F4C29CE9D81B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5529160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7AF4D4EA-25A7-8CCD-AF98-0523ADA917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Függőleges szöveg helye 2">
            <a:extLst>
              <a:ext uri="{FF2B5EF4-FFF2-40B4-BE49-F238E27FC236}">
                <a16:creationId xmlns:a16="http://schemas.microsoft.com/office/drawing/2014/main" id="{45E89E1A-1842-78D6-0350-FFE35BA17B9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67E77CB1-AAC1-4E30-8635-C13966BD57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2A92FE-5F70-4BD8-95EF-D36BF863851D}" type="datetimeFigureOut">
              <a:rPr lang="hu-HU" smtClean="0"/>
              <a:t>2022. 12. 28.</a:t>
            </a:fld>
            <a:endParaRPr lang="hu-HU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D36EC63B-97CC-635E-9A38-BB91F72CA7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42966F07-70E3-4026-39E9-5AD7C091E5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889751-2436-4C49-BE3B-F4C29CE9D81B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0570585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>
            <a:extLst>
              <a:ext uri="{FF2B5EF4-FFF2-40B4-BE49-F238E27FC236}">
                <a16:creationId xmlns:a16="http://schemas.microsoft.com/office/drawing/2014/main" id="{B139D9CB-0FDB-39B4-650F-1A6053D020A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Függőleges szöveg helye 2">
            <a:extLst>
              <a:ext uri="{FF2B5EF4-FFF2-40B4-BE49-F238E27FC236}">
                <a16:creationId xmlns:a16="http://schemas.microsoft.com/office/drawing/2014/main" id="{46706DF0-ACE1-D0C5-CDAB-6E03DBE223A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BFEAB3F8-6257-A139-BCC3-6FAEC9CE4B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2A92FE-5F70-4BD8-95EF-D36BF863851D}" type="datetimeFigureOut">
              <a:rPr lang="hu-HU" smtClean="0"/>
              <a:t>2022. 12. 28.</a:t>
            </a:fld>
            <a:endParaRPr lang="hu-HU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F1BA4891-7F99-3CC3-0431-005CFED2E3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19410C91-F452-1DB7-A999-09C47D4F02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889751-2436-4C49-BE3B-F4C29CE9D81B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7612040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2AF36B9B-6335-C334-29F2-E1200B3904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75F11453-2777-7C71-E677-D9B4744C6B5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AC7C912B-6D94-5BAF-1108-C451F6CFF3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2A92FE-5F70-4BD8-95EF-D36BF863851D}" type="datetimeFigureOut">
              <a:rPr lang="hu-HU" smtClean="0"/>
              <a:t>2022. 12. 28.</a:t>
            </a:fld>
            <a:endParaRPr lang="hu-HU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4FC1257C-9855-9515-E486-2BC825A702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914A5274-6956-48FB-72A5-24E099D716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889751-2436-4C49-BE3B-F4C29CE9D81B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9341215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FAEFC845-0719-3C2E-5387-B773AF36CE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Szöveg helye 2">
            <a:extLst>
              <a:ext uri="{FF2B5EF4-FFF2-40B4-BE49-F238E27FC236}">
                <a16:creationId xmlns:a16="http://schemas.microsoft.com/office/drawing/2014/main" id="{E443B114-0984-A009-EFD6-F7EB99C3D8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9C2AB7F8-03C5-F821-B1C7-B21D4034A3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2A92FE-5F70-4BD8-95EF-D36BF863851D}" type="datetimeFigureOut">
              <a:rPr lang="hu-HU" smtClean="0"/>
              <a:t>2022. 12. 28.</a:t>
            </a:fld>
            <a:endParaRPr lang="hu-HU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FF0D5FF6-1968-14B5-EFDF-5198B07A0B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FCF9A9B1-273D-C304-06D4-4FCBE9765A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889751-2436-4C49-BE3B-F4C29CE9D81B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2655894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1B952185-C6EF-629A-AC34-AE86D60169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60A199B9-BA7F-DFEC-789C-95383E040EA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Tartalom helye 3">
            <a:extLst>
              <a:ext uri="{FF2B5EF4-FFF2-40B4-BE49-F238E27FC236}">
                <a16:creationId xmlns:a16="http://schemas.microsoft.com/office/drawing/2014/main" id="{22E2CAEF-943B-F87B-5713-D9864D48484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5" name="Dátum helye 4">
            <a:extLst>
              <a:ext uri="{FF2B5EF4-FFF2-40B4-BE49-F238E27FC236}">
                <a16:creationId xmlns:a16="http://schemas.microsoft.com/office/drawing/2014/main" id="{C2A32DF2-DC01-32F4-99C9-A840E01AD6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2A92FE-5F70-4BD8-95EF-D36BF863851D}" type="datetimeFigureOut">
              <a:rPr lang="hu-HU" smtClean="0"/>
              <a:t>2022. 12. 28.</a:t>
            </a:fld>
            <a:endParaRPr lang="hu-HU"/>
          </a:p>
        </p:txBody>
      </p:sp>
      <p:sp>
        <p:nvSpPr>
          <p:cNvPr id="6" name="Élőláb helye 5">
            <a:extLst>
              <a:ext uri="{FF2B5EF4-FFF2-40B4-BE49-F238E27FC236}">
                <a16:creationId xmlns:a16="http://schemas.microsoft.com/office/drawing/2014/main" id="{0BE5EF2D-0F8C-6EC7-743E-1B646DE626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>
            <a:extLst>
              <a:ext uri="{FF2B5EF4-FFF2-40B4-BE49-F238E27FC236}">
                <a16:creationId xmlns:a16="http://schemas.microsoft.com/office/drawing/2014/main" id="{5146A8E5-994B-8345-0C63-781218F98D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889751-2436-4C49-BE3B-F4C29CE9D81B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9634762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EE9C2BC1-155A-D40A-6AED-D94F57E5BF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Szöveg helye 2">
            <a:extLst>
              <a:ext uri="{FF2B5EF4-FFF2-40B4-BE49-F238E27FC236}">
                <a16:creationId xmlns:a16="http://schemas.microsoft.com/office/drawing/2014/main" id="{12AB347C-6108-F962-E654-18668A3C63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Tartalom helye 3">
            <a:extLst>
              <a:ext uri="{FF2B5EF4-FFF2-40B4-BE49-F238E27FC236}">
                <a16:creationId xmlns:a16="http://schemas.microsoft.com/office/drawing/2014/main" id="{6F9DC50F-4E85-73D3-90B2-044CE60742C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5" name="Szöveg helye 4">
            <a:extLst>
              <a:ext uri="{FF2B5EF4-FFF2-40B4-BE49-F238E27FC236}">
                <a16:creationId xmlns:a16="http://schemas.microsoft.com/office/drawing/2014/main" id="{01F7B9E8-63FF-0163-41F1-FF68D6D0FB7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6" name="Tartalom helye 5">
            <a:extLst>
              <a:ext uri="{FF2B5EF4-FFF2-40B4-BE49-F238E27FC236}">
                <a16:creationId xmlns:a16="http://schemas.microsoft.com/office/drawing/2014/main" id="{AC338F8A-98C9-3977-EC8E-688E018AA33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7" name="Dátum helye 6">
            <a:extLst>
              <a:ext uri="{FF2B5EF4-FFF2-40B4-BE49-F238E27FC236}">
                <a16:creationId xmlns:a16="http://schemas.microsoft.com/office/drawing/2014/main" id="{4ADE7BD3-2E52-BF54-7DE3-6486650790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2A92FE-5F70-4BD8-95EF-D36BF863851D}" type="datetimeFigureOut">
              <a:rPr lang="hu-HU" smtClean="0"/>
              <a:t>2022. 12. 28.</a:t>
            </a:fld>
            <a:endParaRPr lang="hu-HU"/>
          </a:p>
        </p:txBody>
      </p:sp>
      <p:sp>
        <p:nvSpPr>
          <p:cNvPr id="8" name="Élőláb helye 7">
            <a:extLst>
              <a:ext uri="{FF2B5EF4-FFF2-40B4-BE49-F238E27FC236}">
                <a16:creationId xmlns:a16="http://schemas.microsoft.com/office/drawing/2014/main" id="{118E4AD1-9C32-7800-441B-18AEC17D89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Dia számának helye 8">
            <a:extLst>
              <a:ext uri="{FF2B5EF4-FFF2-40B4-BE49-F238E27FC236}">
                <a16:creationId xmlns:a16="http://schemas.microsoft.com/office/drawing/2014/main" id="{1C17C2DF-5B12-7626-1BC6-1A62C594FD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889751-2436-4C49-BE3B-F4C29CE9D81B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710903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DE68A02A-345D-3418-0D06-C7FDDEB268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Dátum helye 2">
            <a:extLst>
              <a:ext uri="{FF2B5EF4-FFF2-40B4-BE49-F238E27FC236}">
                <a16:creationId xmlns:a16="http://schemas.microsoft.com/office/drawing/2014/main" id="{BC44D882-AECB-B371-0DF7-CC0CA9C870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2A92FE-5F70-4BD8-95EF-D36BF863851D}" type="datetimeFigureOut">
              <a:rPr lang="hu-HU" smtClean="0"/>
              <a:t>2022. 12. 28.</a:t>
            </a:fld>
            <a:endParaRPr lang="hu-HU"/>
          </a:p>
        </p:txBody>
      </p:sp>
      <p:sp>
        <p:nvSpPr>
          <p:cNvPr id="4" name="Élőláb helye 3">
            <a:extLst>
              <a:ext uri="{FF2B5EF4-FFF2-40B4-BE49-F238E27FC236}">
                <a16:creationId xmlns:a16="http://schemas.microsoft.com/office/drawing/2014/main" id="{3E74E83B-74F3-0416-3046-1A392E74F6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Dia számának helye 4">
            <a:extLst>
              <a:ext uri="{FF2B5EF4-FFF2-40B4-BE49-F238E27FC236}">
                <a16:creationId xmlns:a16="http://schemas.microsoft.com/office/drawing/2014/main" id="{A818BF0B-32A0-E111-CF98-1B9CAF221B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889751-2436-4C49-BE3B-F4C29CE9D81B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0433491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>
            <a:extLst>
              <a:ext uri="{FF2B5EF4-FFF2-40B4-BE49-F238E27FC236}">
                <a16:creationId xmlns:a16="http://schemas.microsoft.com/office/drawing/2014/main" id="{C7BCA30A-CF36-4D17-7D13-4E3F5BD2A7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2A92FE-5F70-4BD8-95EF-D36BF863851D}" type="datetimeFigureOut">
              <a:rPr lang="hu-HU" smtClean="0"/>
              <a:t>2022. 12. 28.</a:t>
            </a:fld>
            <a:endParaRPr lang="hu-HU"/>
          </a:p>
        </p:txBody>
      </p:sp>
      <p:sp>
        <p:nvSpPr>
          <p:cNvPr id="3" name="Élőláb helye 2">
            <a:extLst>
              <a:ext uri="{FF2B5EF4-FFF2-40B4-BE49-F238E27FC236}">
                <a16:creationId xmlns:a16="http://schemas.microsoft.com/office/drawing/2014/main" id="{E89DF457-08D4-71FD-4C48-F00A7DCB57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>
            <a:extLst>
              <a:ext uri="{FF2B5EF4-FFF2-40B4-BE49-F238E27FC236}">
                <a16:creationId xmlns:a16="http://schemas.microsoft.com/office/drawing/2014/main" id="{CE0AC28A-E3A1-68C1-FDCC-28DB8078A2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889751-2436-4C49-BE3B-F4C29CE9D81B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0536534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C5E50290-0D89-D832-75C2-2B049D7363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74024403-F34D-FE8B-DA39-D151FCD9742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Szöveg helye 3">
            <a:extLst>
              <a:ext uri="{FF2B5EF4-FFF2-40B4-BE49-F238E27FC236}">
                <a16:creationId xmlns:a16="http://schemas.microsoft.com/office/drawing/2014/main" id="{6F21C762-5D56-4F4F-2D2F-5E070DC87D5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átum helye 4">
            <a:extLst>
              <a:ext uri="{FF2B5EF4-FFF2-40B4-BE49-F238E27FC236}">
                <a16:creationId xmlns:a16="http://schemas.microsoft.com/office/drawing/2014/main" id="{887C7E9B-413B-F2B2-1C21-1C110629E8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2A92FE-5F70-4BD8-95EF-D36BF863851D}" type="datetimeFigureOut">
              <a:rPr lang="hu-HU" smtClean="0"/>
              <a:t>2022. 12. 28.</a:t>
            </a:fld>
            <a:endParaRPr lang="hu-HU"/>
          </a:p>
        </p:txBody>
      </p:sp>
      <p:sp>
        <p:nvSpPr>
          <p:cNvPr id="6" name="Élőláb helye 5">
            <a:extLst>
              <a:ext uri="{FF2B5EF4-FFF2-40B4-BE49-F238E27FC236}">
                <a16:creationId xmlns:a16="http://schemas.microsoft.com/office/drawing/2014/main" id="{275DA677-D9B4-7E66-87D8-00D71A07D0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>
            <a:extLst>
              <a:ext uri="{FF2B5EF4-FFF2-40B4-BE49-F238E27FC236}">
                <a16:creationId xmlns:a16="http://schemas.microsoft.com/office/drawing/2014/main" id="{50552DD4-91DE-24B7-61F4-34796A7D26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889751-2436-4C49-BE3B-F4C29CE9D81B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8309503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AF8D7592-4CDD-4BA8-5C35-2DBE0D7347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Kép helye 2">
            <a:extLst>
              <a:ext uri="{FF2B5EF4-FFF2-40B4-BE49-F238E27FC236}">
                <a16:creationId xmlns:a16="http://schemas.microsoft.com/office/drawing/2014/main" id="{43E0C018-6377-116D-DAEF-CBBDCEA63E2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  <p:sp>
        <p:nvSpPr>
          <p:cNvPr id="4" name="Szöveg helye 3">
            <a:extLst>
              <a:ext uri="{FF2B5EF4-FFF2-40B4-BE49-F238E27FC236}">
                <a16:creationId xmlns:a16="http://schemas.microsoft.com/office/drawing/2014/main" id="{DB7CB660-EEA7-9656-F511-BA9B8156041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átum helye 4">
            <a:extLst>
              <a:ext uri="{FF2B5EF4-FFF2-40B4-BE49-F238E27FC236}">
                <a16:creationId xmlns:a16="http://schemas.microsoft.com/office/drawing/2014/main" id="{1B975DD1-DCC3-C100-B42D-4F7D20B999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2A92FE-5F70-4BD8-95EF-D36BF863851D}" type="datetimeFigureOut">
              <a:rPr lang="hu-HU" smtClean="0"/>
              <a:t>2022. 12. 28.</a:t>
            </a:fld>
            <a:endParaRPr lang="hu-HU"/>
          </a:p>
        </p:txBody>
      </p:sp>
      <p:sp>
        <p:nvSpPr>
          <p:cNvPr id="6" name="Élőláb helye 5">
            <a:extLst>
              <a:ext uri="{FF2B5EF4-FFF2-40B4-BE49-F238E27FC236}">
                <a16:creationId xmlns:a16="http://schemas.microsoft.com/office/drawing/2014/main" id="{C7BFC086-5662-EDFE-2821-D7A6BA5599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>
            <a:extLst>
              <a:ext uri="{FF2B5EF4-FFF2-40B4-BE49-F238E27FC236}">
                <a16:creationId xmlns:a16="http://schemas.microsoft.com/office/drawing/2014/main" id="{8F8F355C-639D-493F-106A-5A387044E3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889751-2436-4C49-BE3B-F4C29CE9D81B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2592603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>
            <a:extLst>
              <a:ext uri="{FF2B5EF4-FFF2-40B4-BE49-F238E27FC236}">
                <a16:creationId xmlns:a16="http://schemas.microsoft.com/office/drawing/2014/main" id="{E458DF1F-6862-7644-AA9C-C58592A535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/>
              <a:t>Mintacím szerkesztése</a:t>
            </a:r>
          </a:p>
        </p:txBody>
      </p:sp>
      <p:sp>
        <p:nvSpPr>
          <p:cNvPr id="3" name="Szöveg helye 2">
            <a:extLst>
              <a:ext uri="{FF2B5EF4-FFF2-40B4-BE49-F238E27FC236}">
                <a16:creationId xmlns:a16="http://schemas.microsoft.com/office/drawing/2014/main" id="{D8F815F6-8F03-FE30-3E98-AD95DA17349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B419CA76-B13B-E617-BFF8-595A73F7772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2A92FE-5F70-4BD8-95EF-D36BF863851D}" type="datetimeFigureOut">
              <a:rPr lang="hu-HU" smtClean="0"/>
              <a:t>2022. 12. 28.</a:t>
            </a:fld>
            <a:endParaRPr lang="hu-HU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C1311917-9000-657C-3F4E-5FD75F7FE57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9D1ABCCD-A7CE-8FB8-E256-904F477F6B0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889751-2436-4C49-BE3B-F4C29CE9D81B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9892198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openxmlformats.org/officeDocument/2006/relationships/image" Target="../media/image7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6" Type="http://schemas.microsoft.com/office/2007/relationships/hdphoto" Target="../media/hdphoto2.wdp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6" Type="http://schemas.microsoft.com/office/2007/relationships/hdphoto" Target="../media/hdphoto4.wdp"/><Relationship Id="rId5" Type="http://schemas.openxmlformats.org/officeDocument/2006/relationships/image" Target="../media/image10.jpeg"/><Relationship Id="rId4" Type="http://schemas.microsoft.com/office/2007/relationships/hdphoto" Target="../media/hdphoto3.wdp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5" Type="http://schemas.microsoft.com/office/2007/relationships/hdphoto" Target="../media/hdphoto6.wdp"/><Relationship Id="rId4" Type="http://schemas.openxmlformats.org/officeDocument/2006/relationships/image" Target="../media/image12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7.wdp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övegdoboz 1"/>
          <p:cNvSpPr txBox="1"/>
          <p:nvPr/>
        </p:nvSpPr>
        <p:spPr>
          <a:xfrm>
            <a:off x="1703512" y="95448"/>
            <a:ext cx="795121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4800" b="1" dirty="0">
                <a:solidFill>
                  <a:srgbClr val="EA2D00"/>
                </a:solidFill>
                <a:latin typeface="Monotype Corsiva" panose="03010101010201010101" pitchFamily="66" charset="0"/>
                <a:cs typeface="Times New Roman" panose="02020603050405020304" pitchFamily="18" charset="0"/>
              </a:rPr>
              <a:t>Német támadás a Szovjetunió ellen.</a:t>
            </a:r>
          </a:p>
        </p:txBody>
      </p:sp>
      <p:sp>
        <p:nvSpPr>
          <p:cNvPr id="3" name="Téglalap 2"/>
          <p:cNvSpPr/>
          <p:nvPr/>
        </p:nvSpPr>
        <p:spPr>
          <a:xfrm>
            <a:off x="1933059" y="917913"/>
            <a:ext cx="4572000" cy="260840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hu-H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1941. június 22-én Hitler csapatai megindították a Szovjetunió elleni támadásukat.</a:t>
            </a:r>
          </a:p>
          <a:p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nácik programja régóta tartalmazta a keleti élettér meghódításának tervét.</a:t>
            </a:r>
            <a:b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hu-H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Sztálint </a:t>
            </a:r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mégis meglepte </a:t>
            </a:r>
            <a:r>
              <a:rPr lang="hu-H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Hitler támadása</a:t>
            </a:r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pedig a brit és amerikai titkosszolgálat is figyelmeztette a veszélyre.</a:t>
            </a:r>
          </a:p>
        </p:txBody>
      </p:sp>
      <p:sp>
        <p:nvSpPr>
          <p:cNvPr id="4" name="Téglalap 3"/>
          <p:cNvSpPr/>
          <p:nvPr/>
        </p:nvSpPr>
        <p:spPr>
          <a:xfrm>
            <a:off x="5271025" y="3573018"/>
            <a:ext cx="5364088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Egyes vélemények szerint bízott Hitlerben, bár valószínűbb, hogy csak későbbre várta a német támadást.</a:t>
            </a:r>
          </a:p>
          <a:p>
            <a:r>
              <a:rPr lang="hu-H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német villámháború itt is sikeresen indult, Hitler csapatai gyorsan törtek előre.</a:t>
            </a:r>
            <a:br>
              <a:rPr lang="hu-H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Északon bekerítették Leningrádot (a korábbi Szentpétervárt).</a:t>
            </a:r>
          </a:p>
          <a:p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Győzelmeikhez az is hozzájárult, hogy a szovjet tábornokok jelentős részét az előző évek során kivégezték, s ez meggyengítette a hadsereget.</a:t>
            </a:r>
          </a:p>
        </p:txBody>
      </p:sp>
      <p:pic>
        <p:nvPicPr>
          <p:cNvPr id="1026" name="Picture 2" descr="http://szegedma.hu/images/barbarossa0622/stalingrad0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4072" y="706698"/>
            <a:ext cx="3240360" cy="243027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Szövegdoboz 4"/>
          <p:cNvSpPr txBox="1"/>
          <p:nvPr/>
        </p:nvSpPr>
        <p:spPr>
          <a:xfrm>
            <a:off x="6380937" y="2983246"/>
            <a:ext cx="423519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hu-HU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Vörös Hadsereg csapatai súlyos harcokat</a:t>
            </a:r>
            <a:br>
              <a:rPr lang="hu-HU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hu-HU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folytatnak a németek ellem.</a:t>
            </a:r>
          </a:p>
        </p:txBody>
      </p:sp>
      <p:pic>
        <p:nvPicPr>
          <p:cNvPr id="1030" name="Picture 6" descr="http://kitekinto.hu/kep.php?id=4741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8122" y="3597426"/>
            <a:ext cx="3104539" cy="201795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Szövegdoboz 6"/>
          <p:cNvSpPr txBox="1"/>
          <p:nvPr/>
        </p:nvSpPr>
        <p:spPr>
          <a:xfrm>
            <a:off x="2240478" y="5615378"/>
            <a:ext cx="265983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hu-HU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németek megpróbálták </a:t>
            </a:r>
            <a:br>
              <a:rPr lang="hu-HU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hu-HU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kiéheztetni Leningrádot</a:t>
            </a:r>
          </a:p>
        </p:txBody>
      </p:sp>
      <p:sp>
        <p:nvSpPr>
          <p:cNvPr id="8" name="Szövegdoboz 7"/>
          <p:cNvSpPr txBox="1"/>
          <p:nvPr/>
        </p:nvSpPr>
        <p:spPr>
          <a:xfrm>
            <a:off x="1554937" y="6211553"/>
            <a:ext cx="390510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hu-HU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befagyott </a:t>
            </a:r>
            <a:r>
              <a:rPr lang="hu-HU" b="1" dirty="0" err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Ladoga</a:t>
            </a:r>
            <a:r>
              <a:rPr lang="hu-HU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tó jegén</a:t>
            </a:r>
            <a:br>
              <a:rPr lang="hu-HU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hu-HU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sikerült utánpótlást szállítani a városba</a:t>
            </a:r>
          </a:p>
        </p:txBody>
      </p:sp>
      <p:pic>
        <p:nvPicPr>
          <p:cNvPr id="13" name="Picture 8" descr="http://www.delmagyar.hu/900_napnyi_eredmenytelen_ostrom/cikk/218/2177030/6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9050" y="3464460"/>
            <a:ext cx="3542683" cy="228388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256692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10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7" grpId="0"/>
      <p:bldP spid="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églalap 1"/>
          <p:cNvSpPr/>
          <p:nvPr/>
        </p:nvSpPr>
        <p:spPr>
          <a:xfrm>
            <a:off x="1775520" y="260649"/>
            <a:ext cx="4176464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hadjárat sorsa </a:t>
            </a:r>
            <a:r>
              <a:rPr lang="hu-H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moszkvai csatában </a:t>
            </a:r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dőlt el.</a:t>
            </a:r>
            <a:b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támadóknak nem csak az ellenséggel kellett megküzdeniük, hanem a számukra szokatlan, rendkívül hideg orosz téllel is.</a:t>
            </a:r>
            <a:b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1941 decemberében </a:t>
            </a:r>
            <a:r>
              <a:rPr lang="hu-H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szovjet csapatok Moszkvától néhány kilométerre végül megállították a német előretörést.</a:t>
            </a:r>
          </a:p>
        </p:txBody>
      </p:sp>
      <p:sp>
        <p:nvSpPr>
          <p:cNvPr id="4" name="Szövegdoboz 3"/>
          <p:cNvSpPr txBox="1"/>
          <p:nvPr/>
        </p:nvSpPr>
        <p:spPr>
          <a:xfrm>
            <a:off x="5220269" y="5120856"/>
            <a:ext cx="5242141" cy="16312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Ezután ellentámadást indítottak, visszaszorították</a:t>
            </a:r>
            <a:b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náci hadsereget, amely szárazföldön először </a:t>
            </a:r>
            <a:b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szenvedett vereséget.</a:t>
            </a:r>
            <a:b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Ezzel az eseménnyel </a:t>
            </a:r>
            <a:r>
              <a:rPr lang="hu-H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lezárult a villámháborúk</a:t>
            </a:r>
            <a:br>
              <a:rPr lang="hu-H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hu-H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időszaka.</a:t>
            </a:r>
          </a:p>
        </p:txBody>
      </p:sp>
      <p:pic>
        <p:nvPicPr>
          <p:cNvPr id="5" name="Picture 4" descr="http://szegedma.hu/images/barbarossa0622/pz6tigernarva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9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0625" y="432971"/>
            <a:ext cx="3997035" cy="299777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Szövegdoboz 5"/>
          <p:cNvSpPr txBox="1"/>
          <p:nvPr/>
        </p:nvSpPr>
        <p:spPr>
          <a:xfrm>
            <a:off x="6708062" y="3426770"/>
            <a:ext cx="298216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hu-HU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németek előre nyomulását </a:t>
            </a:r>
            <a:br>
              <a:rPr lang="hu-HU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hu-HU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lassította az időjárás és az</a:t>
            </a:r>
            <a:br>
              <a:rPr lang="hu-HU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hu-HU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utak állapota,</a:t>
            </a:r>
          </a:p>
        </p:txBody>
      </p:sp>
      <p:pic>
        <p:nvPicPr>
          <p:cNvPr id="2050" name="Picture 2" descr="http://upload.wikimedia.org/wikipedia/commons/7/7e/Bundesarchiv_Bild_101I-215-0354-14,_Russland,_Panzer_IV_im_Schnee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7564" y="346809"/>
            <a:ext cx="4703155" cy="317009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Szövegdoboz 6"/>
          <p:cNvSpPr txBox="1"/>
          <p:nvPr/>
        </p:nvSpPr>
        <p:spPr>
          <a:xfrm>
            <a:off x="6517816" y="4244720"/>
            <a:ext cx="336265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hu-HU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majd „Tél tábornok” a rettegett</a:t>
            </a:r>
            <a:br>
              <a:rPr lang="hu-HU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hu-HU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orosz tél állította megoldhatatlan</a:t>
            </a:r>
            <a:br>
              <a:rPr lang="hu-HU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hu-HU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feladat elé a németeket.</a:t>
            </a:r>
          </a:p>
        </p:txBody>
      </p:sp>
      <p:pic>
        <p:nvPicPr>
          <p:cNvPr id="2052" name="Picture 4" descr="http://www.wabererstema.hu/wp-content/uploads/2013/11/disszemle.jpg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9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9698" y="3486156"/>
            <a:ext cx="3295075" cy="221319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Szövegdoboz 7"/>
          <p:cNvSpPr txBox="1"/>
          <p:nvPr/>
        </p:nvSpPr>
        <p:spPr>
          <a:xfrm>
            <a:off x="1987836" y="5645106"/>
            <a:ext cx="292753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hu-HU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díszszemléről a csapatok</a:t>
            </a:r>
            <a:br>
              <a:rPr lang="hu-HU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hu-HU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egyenesen a frontra mentek,</a:t>
            </a:r>
          </a:p>
        </p:txBody>
      </p:sp>
      <p:pic>
        <p:nvPicPr>
          <p:cNvPr id="2054" name="Picture 6" descr="https://encrypted-tbn2.gstatic.com/images?q=tbn:ANd9GcQlpDFMrjmJXPeyuemloX2EfDMP6cEhNZcnPdbvRIu7JQ50M0H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5521" y="3376390"/>
            <a:ext cx="3537331" cy="226871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Szövegdoboz 8"/>
          <p:cNvSpPr txBox="1"/>
          <p:nvPr/>
        </p:nvSpPr>
        <p:spPr>
          <a:xfrm>
            <a:off x="1947610" y="6251841"/>
            <a:ext cx="31192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hu-HU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hogy lerohanják az ellenséget. </a:t>
            </a:r>
          </a:p>
        </p:txBody>
      </p:sp>
    </p:spTree>
    <p:extLst>
      <p:ext uri="{BB962C8B-B14F-4D97-AF65-F5344CB8AC3E}">
        <p14:creationId xmlns:p14="http://schemas.microsoft.com/office/powerpoint/2010/main" val="29369140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5" dur="2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8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10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6" grpId="0"/>
      <p:bldP spid="7" grpId="0"/>
      <p:bldP spid="8" grpId="0"/>
      <p:bldP spid="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övegdoboz 1"/>
          <p:cNvSpPr txBox="1"/>
          <p:nvPr/>
        </p:nvSpPr>
        <p:spPr>
          <a:xfrm>
            <a:off x="1919539" y="332656"/>
            <a:ext cx="317907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Miről is tanultunk?</a:t>
            </a:r>
          </a:p>
        </p:txBody>
      </p:sp>
      <p:sp>
        <p:nvSpPr>
          <p:cNvPr id="4" name="Szövegdoboz 3"/>
          <p:cNvSpPr txBox="1"/>
          <p:nvPr/>
        </p:nvSpPr>
        <p:spPr>
          <a:xfrm>
            <a:off x="1993019" y="1124744"/>
            <a:ext cx="416973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Írd a térkép betűjeleit az </a:t>
            </a:r>
            <a:b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országok neve mellé!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2025" y="1143149"/>
            <a:ext cx="4092467" cy="343798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9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6955" y="2178613"/>
            <a:ext cx="3762927" cy="20162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églalap 4"/>
          <p:cNvSpPr/>
          <p:nvPr/>
        </p:nvSpPr>
        <p:spPr>
          <a:xfrm>
            <a:off x="2435083" y="2057460"/>
            <a:ext cx="432048" cy="360040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</a:p>
        </p:txBody>
      </p:sp>
      <p:sp>
        <p:nvSpPr>
          <p:cNvPr id="8" name="Téglalap 7"/>
          <p:cNvSpPr/>
          <p:nvPr/>
        </p:nvSpPr>
        <p:spPr>
          <a:xfrm>
            <a:off x="2435083" y="2451839"/>
            <a:ext cx="432048" cy="360040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</a:p>
        </p:txBody>
      </p:sp>
      <p:sp>
        <p:nvSpPr>
          <p:cNvPr id="9" name="Téglalap 8"/>
          <p:cNvSpPr/>
          <p:nvPr/>
        </p:nvSpPr>
        <p:spPr>
          <a:xfrm>
            <a:off x="2435083" y="2862138"/>
            <a:ext cx="432048" cy="360040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</a:t>
            </a:r>
          </a:p>
        </p:txBody>
      </p:sp>
      <p:sp>
        <p:nvSpPr>
          <p:cNvPr id="10" name="Téglalap 9"/>
          <p:cNvSpPr/>
          <p:nvPr/>
        </p:nvSpPr>
        <p:spPr>
          <a:xfrm>
            <a:off x="2435083" y="3326906"/>
            <a:ext cx="432048" cy="360040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</a:p>
        </p:txBody>
      </p:sp>
      <p:sp>
        <p:nvSpPr>
          <p:cNvPr id="11" name="Téglalap 10"/>
          <p:cNvSpPr/>
          <p:nvPr/>
        </p:nvSpPr>
        <p:spPr>
          <a:xfrm>
            <a:off x="2435083" y="3686946"/>
            <a:ext cx="432048" cy="360040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</a:p>
        </p:txBody>
      </p:sp>
      <p:sp>
        <p:nvSpPr>
          <p:cNvPr id="12" name="Téglalap 11"/>
          <p:cNvSpPr/>
          <p:nvPr/>
        </p:nvSpPr>
        <p:spPr>
          <a:xfrm>
            <a:off x="4092496" y="2057310"/>
            <a:ext cx="432048" cy="360040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</a:p>
        </p:txBody>
      </p:sp>
      <p:sp>
        <p:nvSpPr>
          <p:cNvPr id="13" name="Téglalap 12"/>
          <p:cNvSpPr/>
          <p:nvPr/>
        </p:nvSpPr>
        <p:spPr>
          <a:xfrm>
            <a:off x="4077881" y="2502098"/>
            <a:ext cx="432048" cy="360040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</a:p>
        </p:txBody>
      </p:sp>
      <p:sp>
        <p:nvSpPr>
          <p:cNvPr id="14" name="Téglalap 13"/>
          <p:cNvSpPr/>
          <p:nvPr/>
        </p:nvSpPr>
        <p:spPr>
          <a:xfrm>
            <a:off x="4092496" y="2877984"/>
            <a:ext cx="432048" cy="360040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</a:p>
        </p:txBody>
      </p:sp>
      <p:sp>
        <p:nvSpPr>
          <p:cNvPr id="15" name="Téglalap 14"/>
          <p:cNvSpPr/>
          <p:nvPr/>
        </p:nvSpPr>
        <p:spPr>
          <a:xfrm>
            <a:off x="4077881" y="3238025"/>
            <a:ext cx="432048" cy="360040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</a:t>
            </a:r>
          </a:p>
        </p:txBody>
      </p:sp>
      <p:sp>
        <p:nvSpPr>
          <p:cNvPr id="16" name="Téglalap 15"/>
          <p:cNvSpPr/>
          <p:nvPr/>
        </p:nvSpPr>
        <p:spPr>
          <a:xfrm>
            <a:off x="4077881" y="3716202"/>
            <a:ext cx="432048" cy="360040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</a:p>
        </p:txBody>
      </p:sp>
      <p:sp>
        <p:nvSpPr>
          <p:cNvPr id="6" name="Szövegdoboz 5"/>
          <p:cNvSpPr txBox="1"/>
          <p:nvPr/>
        </p:nvSpPr>
        <p:spPr>
          <a:xfrm>
            <a:off x="2046238" y="4402206"/>
            <a:ext cx="297228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Egészítsd ki a szöveget! </a:t>
            </a: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9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3553" y="4948877"/>
            <a:ext cx="8340939" cy="1666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églalap 6"/>
          <p:cNvSpPr/>
          <p:nvPr/>
        </p:nvSpPr>
        <p:spPr>
          <a:xfrm>
            <a:off x="4406904" y="4793188"/>
            <a:ext cx="2149517" cy="400110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villámháborúnak</a:t>
            </a:r>
          </a:p>
        </p:txBody>
      </p:sp>
      <p:sp>
        <p:nvSpPr>
          <p:cNvPr id="20" name="Téglalap 19"/>
          <p:cNvSpPr/>
          <p:nvPr/>
        </p:nvSpPr>
        <p:spPr>
          <a:xfrm>
            <a:off x="4266555" y="5615112"/>
            <a:ext cx="2149517" cy="400110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páncélosok</a:t>
            </a:r>
          </a:p>
        </p:txBody>
      </p:sp>
      <p:sp>
        <p:nvSpPr>
          <p:cNvPr id="21" name="Téglalap 20"/>
          <p:cNvSpPr/>
          <p:nvPr/>
        </p:nvSpPr>
        <p:spPr>
          <a:xfrm>
            <a:off x="4501725" y="6032281"/>
            <a:ext cx="2149517" cy="400110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repülőgépek</a:t>
            </a:r>
          </a:p>
        </p:txBody>
      </p:sp>
    </p:spTree>
    <p:extLst>
      <p:ext uri="{BB962C8B-B14F-4D97-AF65-F5344CB8AC3E}">
        <p14:creationId xmlns:p14="http://schemas.microsoft.com/office/powerpoint/2010/main" val="9526153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1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6" dur="2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1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1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2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2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2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3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3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4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4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5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5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5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5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6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5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6" grpId="0"/>
      <p:bldP spid="7" grpId="0" animBg="1"/>
      <p:bldP spid="20" grpId="0" animBg="1"/>
      <p:bldP spid="2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9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5560" y="332658"/>
            <a:ext cx="7488832" cy="476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églalap 1"/>
          <p:cNvSpPr/>
          <p:nvPr/>
        </p:nvSpPr>
        <p:spPr>
          <a:xfrm>
            <a:off x="1716591" y="227607"/>
            <a:ext cx="504056" cy="360040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</a:t>
            </a: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9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5561" y="980729"/>
            <a:ext cx="7952677" cy="40324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Ellipszis 3"/>
          <p:cNvSpPr/>
          <p:nvPr/>
        </p:nvSpPr>
        <p:spPr>
          <a:xfrm>
            <a:off x="8616280" y="1041408"/>
            <a:ext cx="432048" cy="360040"/>
          </a:xfrm>
          <a:prstGeom prst="ellipse">
            <a:avLst/>
          </a:prstGeom>
          <a:solidFill>
            <a:schemeClr val="bg1">
              <a:alpha val="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7" name="Ellipszis 6"/>
          <p:cNvSpPr/>
          <p:nvPr/>
        </p:nvSpPr>
        <p:spPr>
          <a:xfrm>
            <a:off x="9624392" y="1573938"/>
            <a:ext cx="432048" cy="360040"/>
          </a:xfrm>
          <a:prstGeom prst="ellipse">
            <a:avLst/>
          </a:prstGeom>
          <a:solidFill>
            <a:schemeClr val="bg1">
              <a:alpha val="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8" name="Ellipszis 7"/>
          <p:cNvSpPr/>
          <p:nvPr/>
        </p:nvSpPr>
        <p:spPr>
          <a:xfrm>
            <a:off x="8552656" y="1811514"/>
            <a:ext cx="432048" cy="360040"/>
          </a:xfrm>
          <a:prstGeom prst="ellipse">
            <a:avLst/>
          </a:prstGeom>
          <a:solidFill>
            <a:schemeClr val="bg1">
              <a:alpha val="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9" name="Ellipszis 8"/>
          <p:cNvSpPr/>
          <p:nvPr/>
        </p:nvSpPr>
        <p:spPr>
          <a:xfrm>
            <a:off x="8756135" y="2070872"/>
            <a:ext cx="432048" cy="360040"/>
          </a:xfrm>
          <a:prstGeom prst="ellipse">
            <a:avLst/>
          </a:prstGeom>
          <a:solidFill>
            <a:schemeClr val="bg1">
              <a:alpha val="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0" name="Ellipszis 9"/>
          <p:cNvSpPr/>
          <p:nvPr/>
        </p:nvSpPr>
        <p:spPr>
          <a:xfrm>
            <a:off x="6456040" y="2636913"/>
            <a:ext cx="432048" cy="360040"/>
          </a:xfrm>
          <a:prstGeom prst="ellipse">
            <a:avLst/>
          </a:prstGeom>
          <a:solidFill>
            <a:schemeClr val="bg1">
              <a:alpha val="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1" name="Ellipszis 10"/>
          <p:cNvSpPr/>
          <p:nvPr/>
        </p:nvSpPr>
        <p:spPr>
          <a:xfrm>
            <a:off x="7104112" y="2957526"/>
            <a:ext cx="432048" cy="360040"/>
          </a:xfrm>
          <a:prstGeom prst="ellipse">
            <a:avLst/>
          </a:prstGeom>
          <a:solidFill>
            <a:schemeClr val="bg1">
              <a:alpha val="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2" name="Ellipszis 11"/>
          <p:cNvSpPr/>
          <p:nvPr/>
        </p:nvSpPr>
        <p:spPr>
          <a:xfrm>
            <a:off x="9280292" y="3483653"/>
            <a:ext cx="432048" cy="360040"/>
          </a:xfrm>
          <a:prstGeom prst="ellipse">
            <a:avLst/>
          </a:prstGeom>
          <a:solidFill>
            <a:schemeClr val="bg1">
              <a:alpha val="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3" name="Ellipszis 12"/>
          <p:cNvSpPr/>
          <p:nvPr/>
        </p:nvSpPr>
        <p:spPr>
          <a:xfrm>
            <a:off x="9188183" y="4005065"/>
            <a:ext cx="432048" cy="360040"/>
          </a:xfrm>
          <a:prstGeom prst="ellipse">
            <a:avLst/>
          </a:prstGeom>
          <a:solidFill>
            <a:schemeClr val="bg1">
              <a:alpha val="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4" name="Ellipszis 13"/>
          <p:cNvSpPr/>
          <p:nvPr/>
        </p:nvSpPr>
        <p:spPr>
          <a:xfrm>
            <a:off x="8171687" y="4311914"/>
            <a:ext cx="432048" cy="360040"/>
          </a:xfrm>
          <a:prstGeom prst="ellipse">
            <a:avLst/>
          </a:prstGeom>
          <a:solidFill>
            <a:schemeClr val="bg1">
              <a:alpha val="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821782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1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TikiKami\Desktop\Történelmi atlasz - NTK\Töri atlasz_010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34687"/>
            <a:ext cx="9144000" cy="68489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300896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prism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 descr="C:\Documents and Settings\Tikos Kálmán\Asztal\IMG_0075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9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3744"/>
            <a:ext cx="9144000" cy="539594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Szövegdoboz 1"/>
          <p:cNvSpPr txBox="1"/>
          <p:nvPr/>
        </p:nvSpPr>
        <p:spPr>
          <a:xfrm>
            <a:off x="7896201" y="260648"/>
            <a:ext cx="2428870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hu-HU" sz="4800" b="1" dirty="0">
                <a:solidFill>
                  <a:srgbClr val="EA2D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Fordulat</a:t>
            </a:r>
            <a:br>
              <a:rPr lang="hu-HU" sz="4800" b="1" dirty="0">
                <a:solidFill>
                  <a:srgbClr val="EA2D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</a:br>
            <a:r>
              <a:rPr lang="hu-HU" sz="4800" b="1" dirty="0">
                <a:solidFill>
                  <a:srgbClr val="EA2D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 a háború </a:t>
            </a:r>
            <a:br>
              <a:rPr lang="hu-HU" sz="4800" b="1" dirty="0">
                <a:solidFill>
                  <a:srgbClr val="EA2D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</a:br>
            <a:r>
              <a:rPr lang="hu-HU" sz="4800" b="1" dirty="0">
                <a:solidFill>
                  <a:srgbClr val="EA2D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menetében</a:t>
            </a:r>
          </a:p>
        </p:txBody>
      </p:sp>
      <p:sp>
        <p:nvSpPr>
          <p:cNvPr id="3" name="Szövegdoboz 2"/>
          <p:cNvSpPr txBox="1"/>
          <p:nvPr/>
        </p:nvSpPr>
        <p:spPr>
          <a:xfrm>
            <a:off x="1631504" y="4712370"/>
            <a:ext cx="369306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800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 háború kiszélesedése</a:t>
            </a:r>
          </a:p>
        </p:txBody>
      </p:sp>
      <p:sp>
        <p:nvSpPr>
          <p:cNvPr id="4" name="Téglalap 3"/>
          <p:cNvSpPr/>
          <p:nvPr/>
        </p:nvSpPr>
        <p:spPr>
          <a:xfrm>
            <a:off x="7536161" y="3789039"/>
            <a:ext cx="2377574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hu-HU" b="1" dirty="0" err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Schmeisser</a:t>
            </a:r>
            <a:r>
              <a:rPr lang="hu-HU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géppisztoly</a:t>
            </a:r>
            <a:br>
              <a:rPr lang="hu-HU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hu-HU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német gyalogság </a:t>
            </a:r>
            <a:br>
              <a:rPr lang="hu-HU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hu-HU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fegyvere </a:t>
            </a:r>
          </a:p>
        </p:txBody>
      </p:sp>
      <p:sp>
        <p:nvSpPr>
          <p:cNvPr id="5" name="Téglalap 4"/>
          <p:cNvSpPr/>
          <p:nvPr/>
        </p:nvSpPr>
        <p:spPr>
          <a:xfrm>
            <a:off x="1739516" y="5409689"/>
            <a:ext cx="8712968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Az európai háború kitörésekor Japán ,,semlegességi'' nyilatkozatot tett.</a:t>
            </a:r>
            <a:b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Mindez azonban nem gátolta meg abban, hogy Ázsiában tovább folytassa </a:t>
            </a:r>
            <a:r>
              <a:rPr lang="hu-H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terjeszke-</a:t>
            </a:r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dését</a:t>
            </a:r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1940 őszén _ a német sikerek hatására - az ország szorosabbra fűzte a Németországgal és Olaszországgal kötött szövetségét.</a:t>
            </a:r>
          </a:p>
        </p:txBody>
      </p:sp>
    </p:spTree>
    <p:extLst>
      <p:ext uri="{BB962C8B-B14F-4D97-AF65-F5344CB8AC3E}">
        <p14:creationId xmlns:p14="http://schemas.microsoft.com/office/powerpoint/2010/main" val="41544277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1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Documents and Settings\Tikos Kálmán\Asztal\IMG_007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1706" y="2220046"/>
            <a:ext cx="7233143" cy="46379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églalap 1"/>
          <p:cNvSpPr/>
          <p:nvPr/>
        </p:nvSpPr>
        <p:spPr>
          <a:xfrm>
            <a:off x="1631504" y="116634"/>
            <a:ext cx="4752528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Japán</a:t>
            </a:r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csendes-óceáni terjeszkedésének az útjában az Egyesült Államok állt.</a:t>
            </a:r>
          </a:p>
          <a:p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Ezért </a:t>
            </a:r>
            <a:r>
              <a:rPr lang="hu-H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1941december 7-én hadüzenet nélkül megtámadta az USA flottabázisát</a:t>
            </a:r>
          </a:p>
          <a:p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Pearl </a:t>
            </a:r>
            <a:r>
              <a:rPr lang="hu-H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Harbornél</a:t>
            </a:r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b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Az amerikai hadiflotta és légierő hatalmas</a:t>
            </a:r>
          </a:p>
          <a:p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veszteségeket szenvedett. Ezután Japán hihetetlen sebességgel foglalta el a</a:t>
            </a:r>
          </a:p>
          <a:p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Csendes-óceán szigeteit és Délkelet-Ázsia partvidékét. </a:t>
            </a:r>
            <a:endParaRPr lang="hu-H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églalap 2"/>
          <p:cNvSpPr/>
          <p:nvPr/>
        </p:nvSpPr>
        <p:spPr>
          <a:xfrm>
            <a:off x="1613250" y="3286733"/>
            <a:ext cx="297641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Sikereikben szerepet</a:t>
            </a:r>
          </a:p>
          <a:p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játszott az új harci </a:t>
            </a:r>
            <a:b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eszköz, a repülőgép-hordozó hajó használata is.</a:t>
            </a:r>
            <a:endParaRPr lang="hu-H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4625" y="116632"/>
            <a:ext cx="3344165" cy="237626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Szövegdoboz 4"/>
          <p:cNvSpPr txBox="1"/>
          <p:nvPr/>
        </p:nvSpPr>
        <p:spPr>
          <a:xfrm>
            <a:off x="7536162" y="2492898"/>
            <a:ext cx="282660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hu-HU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Lángokban áll az amerikai</a:t>
            </a:r>
            <a:br>
              <a:rPr lang="hu-HU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hu-HU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flotta a japán támadás után</a:t>
            </a:r>
          </a:p>
        </p:txBody>
      </p:sp>
      <p:sp>
        <p:nvSpPr>
          <p:cNvPr id="6" name="Téglalap 5"/>
          <p:cNvSpPr/>
          <p:nvPr/>
        </p:nvSpPr>
        <p:spPr>
          <a:xfrm>
            <a:off x="7536160" y="3139229"/>
            <a:ext cx="324036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Az Egyesült Államok és </a:t>
            </a:r>
            <a:br>
              <a:rPr lang="hu-HU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hu-H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Japán hadba lépésével a háború valóban </a:t>
            </a:r>
            <a:r>
              <a:rPr lang="hu-H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világmére-</a:t>
            </a:r>
            <a:br>
              <a:rPr lang="hu-HU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hu-H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tűvé vált.</a:t>
            </a:r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1049" y="4552846"/>
            <a:ext cx="3078809" cy="220474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Szövegdoboz 6"/>
          <p:cNvSpPr txBox="1"/>
          <p:nvPr/>
        </p:nvSpPr>
        <p:spPr>
          <a:xfrm>
            <a:off x="4805505" y="5949282"/>
            <a:ext cx="258711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hu-HU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Repülőgép  indítása</a:t>
            </a:r>
            <a:br>
              <a:rPr lang="hu-HU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hu-HU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egy amerikai anyahajóról</a:t>
            </a:r>
          </a:p>
        </p:txBody>
      </p:sp>
    </p:spTree>
    <p:extLst>
      <p:ext uri="{BB962C8B-B14F-4D97-AF65-F5344CB8AC3E}">
        <p14:creationId xmlns:p14="http://schemas.microsoft.com/office/powerpoint/2010/main" val="22619924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1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1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5" grpId="0"/>
      <p:bldP spid="6" grpId="0"/>
      <p:bldP spid="7" grpId="0"/>
    </p:bldLst>
  </p:timing>
</p:sld>
</file>

<file path=ppt/theme/theme1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453</Words>
  <Application>Microsoft Office PowerPoint</Application>
  <PresentationFormat>Szélesvásznú</PresentationFormat>
  <Paragraphs>46</Paragraphs>
  <Slides>7</Slides>
  <Notes>0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5</vt:i4>
      </vt:variant>
      <vt:variant>
        <vt:lpstr>Téma</vt:lpstr>
      </vt:variant>
      <vt:variant>
        <vt:i4>1</vt:i4>
      </vt:variant>
      <vt:variant>
        <vt:lpstr>Diacímek</vt:lpstr>
      </vt:variant>
      <vt:variant>
        <vt:i4>7</vt:i4>
      </vt:variant>
    </vt:vector>
  </HeadingPairs>
  <TitlesOfParts>
    <vt:vector size="13" baseType="lpstr">
      <vt:lpstr>Arial</vt:lpstr>
      <vt:lpstr>Calibri</vt:lpstr>
      <vt:lpstr>Calibri Light</vt:lpstr>
      <vt:lpstr>Monotype Corsiva</vt:lpstr>
      <vt:lpstr>Times New Roman</vt:lpstr>
      <vt:lpstr>Office-téma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PowerPoint-bemutató</dc:title>
  <dc:creator>Kálmán Tikos</dc:creator>
  <cp:lastModifiedBy>Kálmán Tikos</cp:lastModifiedBy>
  <cp:revision>1</cp:revision>
  <dcterms:created xsi:type="dcterms:W3CDTF">2022-12-28T13:09:12Z</dcterms:created>
  <dcterms:modified xsi:type="dcterms:W3CDTF">2022-12-28T13:10:56Z</dcterms:modified>
</cp:coreProperties>
</file>