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85" r:id="rId3"/>
    <p:sldId id="262" r:id="rId4"/>
    <p:sldId id="287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01E7-D1FD-4C58-8527-206DFCCCF2BA}" type="datetimeFigureOut">
              <a:rPr lang="hu-HU" smtClean="0"/>
              <a:t>2020. 03. 13.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89CA-6B3D-47BC-922E-BBE44F6C9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568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01E7-D1FD-4C58-8527-206DFCCCF2BA}" type="datetimeFigureOut">
              <a:rPr lang="hu-HU" smtClean="0"/>
              <a:t>2020. 03. 13.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89CA-6B3D-47BC-922E-BBE44F6C9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447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01E7-D1FD-4C58-8527-206DFCCCF2BA}" type="datetimeFigureOut">
              <a:rPr lang="hu-HU" smtClean="0"/>
              <a:t>2020. 03. 13.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89CA-6B3D-47BC-922E-BBE44F6C9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175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01E7-D1FD-4C58-8527-206DFCCCF2BA}" type="datetimeFigureOut">
              <a:rPr lang="hu-HU" smtClean="0"/>
              <a:t>2020. 03. 13.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89CA-6B3D-47BC-922E-BBE44F6C9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102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01E7-D1FD-4C58-8527-206DFCCCF2BA}" type="datetimeFigureOut">
              <a:rPr lang="hu-HU" smtClean="0"/>
              <a:t>2020. 03. 13.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89CA-6B3D-47BC-922E-BBE44F6C9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938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01E7-D1FD-4C58-8527-206DFCCCF2BA}" type="datetimeFigureOut">
              <a:rPr lang="hu-HU" smtClean="0"/>
              <a:t>2020. 03. 13.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89CA-6B3D-47BC-922E-BBE44F6C9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384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01E7-D1FD-4C58-8527-206DFCCCF2BA}" type="datetimeFigureOut">
              <a:rPr lang="hu-HU" smtClean="0"/>
              <a:t>2020. 03. 13.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89CA-6B3D-47BC-922E-BBE44F6C9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63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01E7-D1FD-4C58-8527-206DFCCCF2BA}" type="datetimeFigureOut">
              <a:rPr lang="hu-HU" smtClean="0"/>
              <a:t>2020. 03. 13.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89CA-6B3D-47BC-922E-BBE44F6C9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811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01E7-D1FD-4C58-8527-206DFCCCF2BA}" type="datetimeFigureOut">
              <a:rPr lang="hu-HU" smtClean="0"/>
              <a:t>2020. 03. 13.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89CA-6B3D-47BC-922E-BBE44F6C9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424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01E7-D1FD-4C58-8527-206DFCCCF2BA}" type="datetimeFigureOut">
              <a:rPr lang="hu-HU" smtClean="0"/>
              <a:t>2020. 03. 13.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89CA-6B3D-47BC-922E-BBE44F6C9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582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01E7-D1FD-4C58-8527-206DFCCCF2BA}" type="datetimeFigureOut">
              <a:rPr lang="hu-HU" smtClean="0"/>
              <a:t>2020. 03. 13.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89CA-6B3D-47BC-922E-BBE44F6C9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11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001E7-D1FD-4C58-8527-206DFCCCF2BA}" type="datetimeFigureOut">
              <a:rPr lang="hu-HU" smtClean="0"/>
              <a:t>2020. 03. 13.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F89CA-6B3D-47BC-922E-BBE44F6C9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802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332656"/>
            <a:ext cx="52501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 Trianoni békeszerződés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0" y="1248667"/>
            <a:ext cx="58326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területi hovatartozás már a háború alatt eldőlt. </a:t>
            </a: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1919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 januártól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(Apponyi vezette delegáció Párizsban) 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szomszédos országok hadseregei a határon vannak, 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párizsi béke csak a határok pontos meghúzásáról </a:t>
            </a: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békeszerződés egyéb kérdéseiről döntött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7" name="Picture 3" descr="http://www.gondola.hu/kepek/293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63" y="3129192"/>
            <a:ext cx="4004645" cy="2643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://static8.origos.hu/i/1006/20100603abeketar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2656"/>
            <a:ext cx="3048000" cy="2033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6499720" y="2414904"/>
            <a:ext cx="1784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b="1" dirty="0" smtClean="0">
                <a:latin typeface="+mj-lt"/>
                <a:cs typeface="Times New Roman" pitchFamily="18" charset="0"/>
              </a:rPr>
              <a:t>1920. jún. 4.</a:t>
            </a:r>
          </a:p>
          <a:p>
            <a:pPr algn="ctr"/>
            <a:r>
              <a:rPr lang="hu-HU" sz="2000" b="1" dirty="0" smtClean="0">
                <a:latin typeface="+mj-lt"/>
                <a:cs typeface="Times New Roman" pitchFamily="18" charset="0"/>
              </a:rPr>
              <a:t> Trianon palota</a:t>
            </a:r>
            <a:endParaRPr lang="hu-HU" sz="2000" dirty="0">
              <a:latin typeface="+mj-lt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30463" y="6024196"/>
            <a:ext cx="3859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/>
              <a:t>A békeszerződés következményeit </a:t>
            </a:r>
            <a:br>
              <a:rPr lang="hu-HU" sz="2000" b="1" dirty="0" smtClean="0"/>
            </a:br>
            <a:r>
              <a:rPr lang="hu-HU" sz="2000" b="1" dirty="0" smtClean="0"/>
              <a:t>bemutató karikatúra </a:t>
            </a:r>
            <a:endParaRPr lang="hu-HU" sz="20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4644008" y="3284984"/>
            <a:ext cx="397760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Terület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282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ezer helyett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93 ezer km</a:t>
            </a:r>
            <a:r>
              <a:rPr lang="hu-HU" sz="2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; T=72%; L=62%,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akosság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20,8-ról 7,6 millióra csökken, a magyar etnikum 30%-a (3,2 millió fő) idegen fennhatóság alá 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került.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adsereg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maximum 35 ezer fő, modern fegyverzetet nem tarthat,általános hadkötelezettség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betiltása,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jóvátétel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(30 évig),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958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332656"/>
            <a:ext cx="45365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Az 1920-as évek közepére helyreállt az államháztartás egyensúlya és befejeződött a gazdasági élet újjászervezése. 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Ezt követően megélénkült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magyar gazdaság fejlődése, és 1929-ben már 12%-kal múlta felül a háború előtti szintet. </a:t>
            </a: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Felgyorsult a mezőgazdaság gépesítése,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termelése pedig belterjesebbé vált. </a:t>
            </a:r>
          </a:p>
        </p:txBody>
      </p:sp>
      <p:sp>
        <p:nvSpPr>
          <p:cNvPr id="3" name="Téglalap 2"/>
          <p:cNvSpPr/>
          <p:nvPr/>
        </p:nvSpPr>
        <p:spPr>
          <a:xfrm>
            <a:off x="4211960" y="36870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Budapest – Hegyeshalom közti vasútvonal villamosításával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Kandó Kálmán féle villanymozdonyok üzembe állításával korszerűsödött a vasúti közlekedés. </a:t>
            </a: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Előrehaladt az ország villamosítása,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 a városok mellett több mint 900 községben volt már villany, szemben a háború előtti 300-zal.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4183609" cy="2853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436096" y="3102645"/>
            <a:ext cx="2721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Traktor a 20-as években</a:t>
            </a:r>
            <a:endParaRPr lang="hu-HU" sz="2000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05" y="3556113"/>
            <a:ext cx="3693790" cy="2670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-128428" y="61501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b="1" dirty="0" smtClean="0"/>
              <a:t>Ganz-motorkocsi </a:t>
            </a:r>
            <a:r>
              <a:rPr lang="hu-HU" sz="2000" b="1" dirty="0" err="1" smtClean="0"/>
              <a:t>mellékkocsijával</a:t>
            </a:r>
            <a:r>
              <a:rPr lang="hu-HU" sz="2000" b="1" dirty="0" smtClean="0"/>
              <a:t>, </a:t>
            </a:r>
            <a:br>
              <a:rPr lang="hu-HU" sz="2000" b="1" dirty="0" smtClean="0"/>
            </a:br>
            <a:r>
              <a:rPr lang="hu-HU" sz="2000" b="1" dirty="0" smtClean="0"/>
              <a:t> a '20-as években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234187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130747"/>
            <a:ext cx="70310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Gazdasági válság hatása </a:t>
            </a:r>
            <a:br>
              <a:rPr lang="hu-H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    Magyarországon</a:t>
            </a:r>
            <a:endParaRPr lang="hu-H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72796" y="1255986"/>
            <a:ext cx="2505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agrárválság</a:t>
            </a:r>
          </a:p>
        </p:txBody>
      </p:sp>
      <p:sp>
        <p:nvSpPr>
          <p:cNvPr id="4" name="Téglalap 3"/>
          <p:cNvSpPr/>
          <p:nvPr/>
        </p:nvSpPr>
        <p:spPr>
          <a:xfrm>
            <a:off x="392035" y="1857897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Hazánk legjelentősebb gazdasági ágazata a mezőgazdaság volt,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amely a korabeli kivitel 70%-át bonyolította; éppen ezért érintette igen érzékenyen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gazdaságot a válság.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Mivel a válság túltermelési válság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volt, a világpiac összehúzódását okozta,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nehéz volt értékesíteni a magyar gabonát és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lisztet.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139952" y="4929619"/>
            <a:ext cx="47723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válság alatt a mezőgazdasági termelők rendkívüli mértékben eladósodtak.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1931-ben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életbe lépett az adósvédelem, amely megakadályozta az eladósodott gazdaságok tömeges csődjét.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027" y="1755322"/>
            <a:ext cx="3501651" cy="2572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4921575" y="4221733"/>
            <a:ext cx="3848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</a:rPr>
              <a:t>A válság következtében tömegével</a:t>
            </a:r>
            <a:br>
              <a:rPr lang="hu-HU" sz="2000" b="1" dirty="0" smtClean="0">
                <a:solidFill>
                  <a:srgbClr val="002060"/>
                </a:solidFill>
              </a:rPr>
            </a:br>
            <a:r>
              <a:rPr lang="hu-HU" sz="2000" b="1" dirty="0" smtClean="0">
                <a:solidFill>
                  <a:srgbClr val="002060"/>
                </a:solidFill>
              </a:rPr>
              <a:t>jöttek létre nyomornegyedek</a:t>
            </a:r>
            <a:endParaRPr lang="hu-HU" sz="2000" b="1" dirty="0">
              <a:solidFill>
                <a:srgbClr val="00206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20219"/>
            <a:ext cx="2592288" cy="1976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76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2719392" cy="3680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88403"/>
            <a:ext cx="2151327" cy="3215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395536" y="382013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gazdasági válság súlyosan érintette a középrétegeket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is.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tisztviselőket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és az értelmiséget a fizetések csökkentése mellett a létszámcsökkentés érintette súlyosan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ipari válság nem egyformán sújtotta az egyes ágazatokat.</a:t>
            </a:r>
          </a:p>
        </p:txBody>
      </p:sp>
      <p:sp>
        <p:nvSpPr>
          <p:cNvPr id="5" name="Téglalap 4"/>
          <p:cNvSpPr/>
          <p:nvPr/>
        </p:nvSpPr>
        <p:spPr>
          <a:xfrm>
            <a:off x="3670212" y="4457870"/>
            <a:ext cx="52942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legerősebben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túlnyomórészt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termelőeszközöket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gyártó iparágak, </a:t>
            </a: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vas-, a fém-, a gépkocsigyártás és az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építőanyag-ipar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érezte meg a krízist.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válság mélypontján a termelés az 1929-esnek mintegy felére esett vissza.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615176" y="380517"/>
            <a:ext cx="2945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válság miatt munkáját </a:t>
            </a:r>
            <a:b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elvesztő tisztviselő</a:t>
            </a:r>
            <a:endParaRPr lang="hu-H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916321" y="3403939"/>
            <a:ext cx="2883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</a:rPr>
              <a:t>A válság miatt a gyerekek</a:t>
            </a:r>
            <a:br>
              <a:rPr lang="hu-HU" sz="2000" b="1" dirty="0" smtClean="0">
                <a:solidFill>
                  <a:srgbClr val="002060"/>
                </a:solidFill>
              </a:rPr>
            </a:br>
            <a:r>
              <a:rPr lang="hu-HU" sz="2000" b="1" dirty="0" smtClean="0">
                <a:solidFill>
                  <a:srgbClr val="002060"/>
                </a:solidFill>
              </a:rPr>
              <a:t>is sokat szenvedtek</a:t>
            </a:r>
            <a:endParaRPr lang="hu-H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3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332656"/>
            <a:ext cx="4752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Bethlen István a válság kezdetén abból indult ki, hogy világjelenségről van szó, tehát a baj okozója nem a hazai politika, ezért nincs is szükség a változtatásokra. </a:t>
            </a: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helyzet azonban egyre súlyosabbá vált,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kiéleződtek a kormánypárt belső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ellentétei.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491880" y="3645024"/>
            <a:ext cx="53285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Bethlen István lemondása után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Horthy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Károlyi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Gyulát bízta meg kormányalakítással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(1931 aug.24.).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Károlyi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mindenekelőtt szigorú takarékossági intézkedéseket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foganatosított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nemzetközi pénzvilág bizalmának megtartása érdekében.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Csökkentette a közalkalmazottak fizetését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a miniszterektől is elvette a szolgálati autókat, s ő maga is gyalog járt a hivatalába.</a:t>
            </a:r>
          </a:p>
        </p:txBody>
      </p:sp>
      <p:pic>
        <p:nvPicPr>
          <p:cNvPr id="1026" name="Picture 2" descr="http://mek.niif.hu/02100/02185/html/img/1_04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037" y="332656"/>
            <a:ext cx="3674016" cy="2775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364088" y="3108027"/>
            <a:ext cx="2757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</a:rPr>
              <a:t>U</a:t>
            </a:r>
            <a:r>
              <a:rPr lang="hu-HU" sz="2000" b="1" dirty="0">
                <a:solidFill>
                  <a:srgbClr val="002060"/>
                </a:solidFill>
              </a:rPr>
              <a:t>t</a:t>
            </a:r>
            <a:r>
              <a:rPr lang="hu-HU" sz="2000" b="1" dirty="0" smtClean="0">
                <a:solidFill>
                  <a:srgbClr val="002060"/>
                </a:solidFill>
              </a:rPr>
              <a:t>olsó Bethlen kormány</a:t>
            </a:r>
            <a:endParaRPr lang="hu-HU" sz="20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www.webvidek.ro/img/telepulesek/BEJ_nagykaroly_P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76" y="2276872"/>
            <a:ext cx="1839233" cy="27993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465023" y="5076185"/>
            <a:ext cx="30268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>
                <a:solidFill>
                  <a:srgbClr val="002060"/>
                </a:solidFill>
              </a:rPr>
              <a:t> gróf </a:t>
            </a:r>
            <a:r>
              <a:rPr lang="hu-HU" sz="2000" b="1" dirty="0">
                <a:solidFill>
                  <a:srgbClr val="002060"/>
                </a:solidFill>
              </a:rPr>
              <a:t>Károlyi Gyula</a:t>
            </a:r>
            <a:r>
              <a:rPr lang="hu-HU" sz="2000" dirty="0">
                <a:solidFill>
                  <a:srgbClr val="002060"/>
                </a:solidFill>
              </a:rPr>
              <a:t> </a:t>
            </a:r>
            <a:r>
              <a:rPr lang="hu-HU" sz="2000" dirty="0" smtClean="0">
                <a:solidFill>
                  <a:srgbClr val="002060"/>
                </a:solidFill>
              </a:rPr>
              <a:t/>
            </a:r>
            <a:br>
              <a:rPr lang="hu-HU" sz="2000" dirty="0" smtClean="0">
                <a:solidFill>
                  <a:srgbClr val="002060"/>
                </a:solidFill>
              </a:rPr>
            </a:br>
            <a:r>
              <a:rPr lang="hu-HU" sz="2000" b="1" i="1" dirty="0" smtClean="0">
                <a:solidFill>
                  <a:srgbClr val="002060"/>
                </a:solidFill>
              </a:rPr>
              <a:t>(1871 –</a:t>
            </a:r>
            <a:r>
              <a:rPr lang="hu-HU" sz="2000" b="1" i="1" dirty="0">
                <a:solidFill>
                  <a:srgbClr val="002060"/>
                </a:solidFill>
              </a:rPr>
              <a:t> </a:t>
            </a:r>
            <a:r>
              <a:rPr lang="hu-HU" sz="2000" b="1" i="1" dirty="0" smtClean="0">
                <a:solidFill>
                  <a:srgbClr val="002060"/>
                </a:solidFill>
              </a:rPr>
              <a:t>1947) </a:t>
            </a:r>
            <a:br>
              <a:rPr lang="hu-HU" sz="2000" b="1" i="1" dirty="0" smtClean="0">
                <a:solidFill>
                  <a:srgbClr val="002060"/>
                </a:solidFill>
              </a:rPr>
            </a:br>
            <a:r>
              <a:rPr lang="hu-HU" sz="2000" dirty="0" smtClean="0">
                <a:solidFill>
                  <a:srgbClr val="002060"/>
                </a:solidFill>
              </a:rPr>
              <a:t>politikus,</a:t>
            </a:r>
            <a:br>
              <a:rPr lang="hu-HU" sz="2000" dirty="0" smtClean="0">
                <a:solidFill>
                  <a:srgbClr val="002060"/>
                </a:solidFill>
              </a:rPr>
            </a:br>
            <a:r>
              <a:rPr lang="hu-HU" sz="2000" dirty="0">
                <a:solidFill>
                  <a:srgbClr val="002060"/>
                </a:solidFill>
              </a:rPr>
              <a:t> </a:t>
            </a:r>
            <a:r>
              <a:rPr lang="hu-HU" sz="2000" dirty="0" smtClean="0">
                <a:solidFill>
                  <a:srgbClr val="002060"/>
                </a:solidFill>
              </a:rPr>
              <a:t>Magyarország</a:t>
            </a:r>
            <a:br>
              <a:rPr lang="hu-HU" sz="2000" dirty="0" smtClean="0">
                <a:solidFill>
                  <a:srgbClr val="002060"/>
                </a:solidFill>
              </a:rPr>
            </a:br>
            <a:r>
              <a:rPr lang="hu-HU" sz="2000" dirty="0">
                <a:solidFill>
                  <a:srgbClr val="002060"/>
                </a:solidFill>
              </a:rPr>
              <a:t> miniszterelnöke volt.</a:t>
            </a:r>
          </a:p>
        </p:txBody>
      </p:sp>
    </p:spTree>
    <p:extLst>
      <p:ext uri="{BB962C8B-B14F-4D97-AF65-F5344CB8AC3E}">
        <p14:creationId xmlns:p14="http://schemas.microsoft.com/office/powerpoint/2010/main" val="114152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67030" cy="6596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55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404664"/>
            <a:ext cx="4464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Eredetileg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Sopron is Ausztriához került volna, de a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Héjjas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Prónay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különítményesek akciói és az olasz diplomácia segítségével sikerül népszavazást kicsikarni (1922. jan.1. - 65% győzelem – 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civitas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fidelissima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– “hűséges város” )</a:t>
            </a:r>
          </a:p>
        </p:txBody>
      </p:sp>
      <p:pic>
        <p:nvPicPr>
          <p:cNvPr id="7170" name="Picture 2" descr="http://www.egerszeginfo.hu/hirek/Trianon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2520280" cy="3831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zsibvasar.hu/estatic/c2i/2391/23916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7"/>
            <a:ext cx="4104456" cy="2852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3131840" y="5949280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/>
              <a:t>Magyarországon minden társadalmi réteg célja a revízió, hivatalos propaganda is ezt terjeszti.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538415" y="3212976"/>
            <a:ext cx="49220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Iskolai ima: </a:t>
            </a:r>
          </a:p>
          <a:p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“Hiszek egy istenben, hiszek egy hazában,Hiszek egy isteni örök igazságban,Hiszek Magyarország feltámadásában. Ámen”.</a:t>
            </a: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Propaganda versike: </a:t>
            </a:r>
          </a:p>
          <a:p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“Csonka Magyarország nem ország,</a:t>
            </a:r>
            <a:br>
              <a:rPr lang="hu-H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Egész Magyarország mennyország”.</a:t>
            </a:r>
            <a:endParaRPr lang="hu-H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10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kiKami\Desktop\Történelmi atlasz - NTK\Töri atlasz_00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32"/>
            <a:ext cx="9144000" cy="684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93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310470"/>
            <a:ext cx="849463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Az ellenforradalmi rendszer konszolidációja</a:t>
            </a:r>
          </a:p>
        </p:txBody>
      </p:sp>
      <p:sp>
        <p:nvSpPr>
          <p:cNvPr id="3" name="Téglalap 2"/>
          <p:cNvSpPr/>
          <p:nvPr/>
        </p:nvSpPr>
        <p:spPr>
          <a:xfrm>
            <a:off x="191731" y="1412776"/>
            <a:ext cx="4859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1920. július 19-től Teleki Pál 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kormányfő.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sdt.sulinet.hu/data/a3f580e9-7d07-4e57-9369-e968451bf94c/1/1/ResourceNormal/gr%C3%B3f%20teleki%20p%C3%A1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034" y="1049337"/>
            <a:ext cx="2258402" cy="28117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5854559" y="3861048"/>
            <a:ext cx="328944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 smtClean="0"/>
              <a:t>gróf </a:t>
            </a:r>
            <a:r>
              <a:rPr lang="hu-HU" sz="2000" b="1" dirty="0" smtClean="0"/>
              <a:t>Teleki Pál</a:t>
            </a:r>
            <a:br>
              <a:rPr lang="hu-HU" sz="2000" b="1" dirty="0" smtClean="0"/>
            </a:br>
            <a:r>
              <a:rPr lang="hu-HU" sz="2000" b="1" i="1" dirty="0" smtClean="0"/>
              <a:t> </a:t>
            </a:r>
            <a:r>
              <a:rPr lang="hu-HU" sz="2000" b="1" i="1" dirty="0"/>
              <a:t>(</a:t>
            </a:r>
            <a:r>
              <a:rPr lang="hu-HU" sz="2000" b="1" i="1" dirty="0" smtClean="0"/>
              <a:t>1879 – 1941)</a:t>
            </a:r>
            <a:br>
              <a:rPr lang="hu-HU" sz="2000" b="1" i="1" dirty="0" smtClean="0"/>
            </a:br>
            <a:r>
              <a:rPr lang="hu-HU" sz="2000" dirty="0" smtClean="0"/>
              <a:t>magyar geográfus,</a:t>
            </a:r>
            <a:br>
              <a:rPr lang="hu-HU" sz="2000" dirty="0" smtClean="0"/>
            </a:br>
            <a:r>
              <a:rPr lang="hu-HU" sz="2000" dirty="0" smtClean="0"/>
              <a:t> egyetemi tanár, </a:t>
            </a:r>
            <a:br>
              <a:rPr lang="hu-HU" sz="2000" dirty="0" smtClean="0"/>
            </a:br>
            <a:r>
              <a:rPr lang="hu-HU" sz="2000" dirty="0" smtClean="0"/>
              <a:t>tiszteletbeli főcserkész,</a:t>
            </a:r>
            <a:br>
              <a:rPr lang="hu-HU" sz="2000" dirty="0" smtClean="0"/>
            </a:br>
            <a:r>
              <a:rPr lang="hu-HU" sz="2000" dirty="0" smtClean="0"/>
              <a:t>politikus, külügyminiszter.</a:t>
            </a:r>
          </a:p>
          <a:p>
            <a:pPr algn="ctr"/>
            <a:r>
              <a:rPr lang="hu-HU" sz="2000" b="1" dirty="0" smtClean="0"/>
              <a:t>Miniszterelnök: </a:t>
            </a:r>
          </a:p>
          <a:p>
            <a:pPr algn="ctr"/>
            <a:r>
              <a:rPr lang="hu-HU" sz="2000" b="1" dirty="0" smtClean="0"/>
              <a:t>1920 – 1921;</a:t>
            </a:r>
            <a:br>
              <a:rPr lang="hu-HU" sz="2000" b="1" dirty="0" smtClean="0"/>
            </a:br>
            <a:r>
              <a:rPr lang="hu-HU" sz="2000" b="1" dirty="0" smtClean="0"/>
              <a:t>1939 – 1941;</a:t>
            </a:r>
          </a:p>
          <a:p>
            <a:pPr algn="ctr"/>
            <a:endParaRPr lang="hu-HU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91731" y="2060848"/>
            <a:ext cx="59525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Kormányának legfontosabb intézkedései: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- Társadalmi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rend hathatós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védelme;</a:t>
            </a:r>
          </a:p>
          <a:p>
            <a:pPr marL="342900" indent="-342900">
              <a:buFontTx/>
              <a:buChar char="-"/>
            </a:pP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Nagyatádi Szabó István féle földreform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– politikai földosztás, 1 millió hektár földet osztanak szét.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reform érintetlenül hagyja a nagybirtokosokat és életképtelen kisbirtokok tömegét hozza létre, amelyek gyorsan tönkremennek;</a:t>
            </a:r>
          </a:p>
          <a:p>
            <a:pPr marL="342900" indent="-342900">
              <a:buFontTx/>
              <a:buChar char="-"/>
            </a:pP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fehérterror visszaszorítása törvényes keretek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között;</a:t>
            </a:r>
          </a:p>
          <a:p>
            <a:pPr marL="342900" indent="-342900">
              <a:buFontTx/>
              <a:buChar char="-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 a tanszabadságot korlátozó ún. 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numerus clausus 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törvény.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Kimondta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hogy az egyetemekre és a főiskolákra a magyarországi nemzetségekből csak a népességen belüli aránynak megfelelőt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szabad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fölvenni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08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332656"/>
            <a:ext cx="56477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</a:t>
            </a:r>
            <a:r>
              <a:rPr lang="hu-HU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Betleheni</a:t>
            </a:r>
            <a:r>
              <a:rPr lang="hu-H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- konszolidáció</a:t>
            </a:r>
            <a:endParaRPr lang="hu-H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79512" y="134076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Gróf 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Betlehen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István 1921. április 14-én vette át a miniszterelnöki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tisztséget.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pctrs.network.hu/clubblogpicture/4/2/_/42809_388819989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19" y="404664"/>
            <a:ext cx="2772400" cy="36850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4959119" y="422108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dirty="0" smtClean="0"/>
              <a:t>gróf </a:t>
            </a:r>
            <a:r>
              <a:rPr lang="hu-HU" sz="2000" b="1" dirty="0" smtClean="0"/>
              <a:t>Bethlen István</a:t>
            </a:r>
            <a:r>
              <a:rPr lang="hu-HU" sz="2000" dirty="0" smtClean="0"/>
              <a:t> </a:t>
            </a:r>
            <a:br>
              <a:rPr lang="hu-HU" sz="2000" dirty="0" smtClean="0"/>
            </a:br>
            <a:r>
              <a:rPr lang="hu-HU" sz="2000" b="1" i="1" dirty="0" smtClean="0"/>
              <a:t>(1874 –1946)</a:t>
            </a:r>
          </a:p>
          <a:p>
            <a:pPr algn="ctr"/>
            <a:r>
              <a:rPr lang="hu-HU" sz="2000" dirty="0" smtClean="0"/>
              <a:t>jogász, mezőgazdász, politikus. </a:t>
            </a:r>
          </a:p>
          <a:p>
            <a:pPr algn="ctr"/>
            <a:r>
              <a:rPr lang="hu-HU" sz="2000" b="1" dirty="0" smtClean="0"/>
              <a:t>1921 és 1931 között </a:t>
            </a:r>
          </a:p>
          <a:p>
            <a:pPr algn="ctr"/>
            <a:r>
              <a:rPr lang="hu-HU" sz="2000" b="1" dirty="0" smtClean="0"/>
              <a:t>Magyarország miniszterelnöke.</a:t>
            </a:r>
            <a:endParaRPr lang="hu-HU" sz="20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79512" y="2277402"/>
            <a:ext cx="535966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1921. dec. 22-én meg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egyezést írt alá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MSZDP vezetőivel (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Bethlen – Peyer 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Károly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paktum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– MSZDP legális párt maradhat,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- lemond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közalkalmazottak, vasutasok és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  postások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szervezkedéséről,</a:t>
            </a:r>
          </a:p>
          <a:p>
            <a:pPr lvl="1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- belehelyezkedik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trainoni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helyzetbe 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cél: a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trianon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reviziója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endParaRPr lang="hu-HU" dirty="0"/>
          </a:p>
        </p:txBody>
      </p:sp>
      <p:pic>
        <p:nvPicPr>
          <p:cNvPr id="9221" name="Picture 5" descr="http://t2.gstatic.com/images?q=tbn:ANd9GcTl5gPxubA3K0MAsomDXQuPcV4M4jLNhhOKsXZhm67dh0yLZysEOVyyg3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842" y="4509120"/>
            <a:ext cx="1624338" cy="2227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-180528" y="4653456"/>
            <a:ext cx="4283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/>
              <a:t>Peyer Károly</a:t>
            </a:r>
            <a:r>
              <a:rPr lang="hu-HU" sz="2000" dirty="0" smtClean="0"/>
              <a:t> </a:t>
            </a:r>
            <a:br>
              <a:rPr lang="hu-HU" sz="2000" dirty="0" smtClean="0"/>
            </a:br>
            <a:r>
              <a:rPr lang="hu-HU" sz="2000" b="1" i="1" dirty="0" smtClean="0"/>
              <a:t>(1881 – 1956)</a:t>
            </a:r>
            <a:br>
              <a:rPr lang="hu-HU" sz="2000" b="1" i="1" dirty="0" smtClean="0"/>
            </a:br>
            <a:r>
              <a:rPr lang="hu-HU" sz="2000" dirty="0" smtClean="0"/>
              <a:t> magyar szociáldemokrata politikus, miniszter. </a:t>
            </a:r>
            <a:br>
              <a:rPr lang="hu-HU" sz="2000" dirty="0" smtClean="0"/>
            </a:br>
            <a:r>
              <a:rPr lang="hu-HU" sz="2000" b="1" dirty="0" smtClean="0"/>
              <a:t>A magyarországi szociáldemokrácia meghatározó vezetője.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404825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332656"/>
            <a:ext cx="8307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Bethlen célja: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   abszolút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többséggel rendelkező kormánypárt alakítása a parlamentben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00702" y="1268760"/>
            <a:ext cx="44153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1921. március 26-án és október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20-én IV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 Károly 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sikertelen visszatérési kísérlete után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kimondták a Habsburg-ház trónfosztását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(november 6.),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de a királyságot, mint államformát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fenntartották.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ujember.katolikus.hu/Archivum/2005.05.15/04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974"/>
            <a:ext cx="2477136" cy="28080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4572000" y="4221087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b="1" dirty="0" smtClean="0"/>
              <a:t>IV. (Boldog) Károly</a:t>
            </a:r>
            <a:r>
              <a:rPr lang="hu-HU" sz="2000" dirty="0" smtClean="0"/>
              <a:t> </a:t>
            </a:r>
            <a:br>
              <a:rPr lang="hu-HU" sz="2000" dirty="0" smtClean="0"/>
            </a:br>
            <a:r>
              <a:rPr lang="hu-HU" sz="2000" b="1" i="1" dirty="0" smtClean="0"/>
              <a:t>(1887– 1922) </a:t>
            </a:r>
            <a:r>
              <a:rPr lang="hu-HU" sz="2000" b="1" i="1" dirty="0"/>
              <a:t/>
            </a:r>
            <a:br>
              <a:rPr lang="hu-HU" sz="2000" b="1" i="1" dirty="0"/>
            </a:br>
            <a:r>
              <a:rPr lang="hu-HU" sz="2000" dirty="0" smtClean="0"/>
              <a:t>a Habsburg–Lotaringiai-ház utolsó uralkodója, 1916 és 1918 között I. Károly néven a Habsburg Birodalom</a:t>
            </a:r>
            <a:r>
              <a:rPr lang="hu-HU" sz="2000" dirty="0"/>
              <a:t> </a:t>
            </a:r>
            <a:r>
              <a:rPr lang="hu-HU" sz="2000" dirty="0" smtClean="0"/>
              <a:t>és egyben az Osztrák Császárság</a:t>
            </a:r>
            <a:r>
              <a:rPr lang="hu-HU" sz="2000" baseline="30000" dirty="0"/>
              <a:t> </a:t>
            </a:r>
            <a:r>
              <a:rPr lang="hu-HU" sz="2000" dirty="0" smtClean="0"/>
              <a:t>utolsó császára és</a:t>
            </a:r>
            <a:br>
              <a:rPr lang="hu-HU" sz="2000" dirty="0" smtClean="0"/>
            </a:br>
            <a:r>
              <a:rPr lang="hu-HU" sz="2000" b="1" dirty="0" smtClean="0"/>
              <a:t> IV. Károly néven az utolsó magyar király.</a:t>
            </a:r>
            <a:endParaRPr lang="hu-HU" sz="2000" b="1" dirty="0"/>
          </a:p>
        </p:txBody>
      </p:sp>
      <p:pic>
        <p:nvPicPr>
          <p:cNvPr id="10244" name="Picture 4" descr="http://t3.gstatic.com/images?q=tbn:ANd9GcTJ2v3mux8wa3L9CFnDJCYPXc7rsYW75kwSFCX7dBsWvFo1Uvvzm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8" y="3207752"/>
            <a:ext cx="2392194" cy="1898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t0.gstatic.com/images?q=tbn:ANd9GcQlyxC3M7JRlU9pOWzHfi8_tCOWxPTCDggHqj_H9EanmPZuUexXehzSN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72" y="5000900"/>
            <a:ext cx="2451144" cy="1682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675355" y="3651120"/>
            <a:ext cx="268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Az utolsó magyar király</a:t>
            </a:r>
            <a:br>
              <a:rPr lang="hu-HU" sz="2000" b="1" dirty="0" smtClean="0"/>
            </a:br>
            <a:r>
              <a:rPr lang="hu-HU" sz="2000" b="1" dirty="0" smtClean="0"/>
              <a:t>a soproni pályaudvaron</a:t>
            </a:r>
            <a:endParaRPr lang="hu-HU" sz="20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28082" y="5488125"/>
            <a:ext cx="2353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/>
              <a:t>Diákok a </a:t>
            </a:r>
            <a:br>
              <a:rPr lang="hu-HU" sz="2000" b="1" dirty="0" smtClean="0"/>
            </a:br>
            <a:r>
              <a:rPr lang="hu-HU" sz="2000" b="1" dirty="0" smtClean="0"/>
              <a:t>Budaörsi „csatában”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283097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116632"/>
            <a:ext cx="78277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Az ország gazdasági helyzete az</a:t>
            </a:r>
            <a:br>
              <a:rPr lang="hu-H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          1920-as  években</a:t>
            </a:r>
            <a:endParaRPr lang="hu-H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07504" y="1175395"/>
            <a:ext cx="46085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1920-as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trianoni békeszerződés következtében Magyarország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 területében, népességében és gazdaságában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olyan károsodásokat szenvedett, melynek következtében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Magyarország környezetében minden tekintetben a legkisebb,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gazdaságilag, katonailag a leggyengébb,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nemzetközi megkötöttségek miatt 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legkiszolgáltatottabb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ország lett.</a:t>
            </a:r>
          </a:p>
        </p:txBody>
      </p:sp>
      <p:sp>
        <p:nvSpPr>
          <p:cNvPr id="4" name="Téglalap 3"/>
          <p:cNvSpPr/>
          <p:nvPr/>
        </p:nvSpPr>
        <p:spPr>
          <a:xfrm>
            <a:off x="4381436" y="486916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határváltozások következtében alapvetően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újrarendeződött az ország gazdasági szerkezete.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mezőgazdaság és az ipar megmaradt értékei aránytalanok voltak. 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87" y="1736476"/>
            <a:ext cx="3956298" cy="2609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366090" y="4345494"/>
            <a:ext cx="4587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Láng gépgyár épülete az 1920-as években</a:t>
            </a:r>
            <a:endParaRPr lang="hu-HU" sz="2000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37" y="4345494"/>
            <a:ext cx="3956298" cy="1689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>
            <a:off x="425095" y="5919796"/>
            <a:ext cx="32559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 smtClean="0"/>
              <a:t>A Magyar Ruggyanta árugyár</a:t>
            </a:r>
            <a:br>
              <a:rPr lang="hu-HU" sz="2000" b="1" dirty="0" smtClean="0"/>
            </a:br>
            <a:r>
              <a:rPr lang="hu-HU" sz="2000" b="1" dirty="0" smtClean="0"/>
              <a:t>a gyógyszergyártás kezdete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106023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404664"/>
            <a:ext cx="46805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1923 tavaszán Bethlen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nagyarányú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kölcsönért folyamodott a népszövetséghez,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melynek hazánk 1922-tól tagja volt.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kisantant tiltakozása ellenére a kért összeg kevesebb mint a felét,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250 millió aranykoronát meg is kaptuk.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283968" y="3861048"/>
            <a:ext cx="45902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1924-ben felállították a Magyar Nemzeti Bankot,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mely megkapta a bankjegykibocsátás kizárólagos jogát.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Ezzel megkezdődött a pénzügyi helyzet rendbehozatala. 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gazdaság fellendítése érdekében inflációs politikát folytattak, aminek következtében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korona fokozatosan elértéktelenedett.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3643459" cy="220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98204" y="5053782"/>
            <a:ext cx="3438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/>
              <a:t>A fokozatosan elértéktelenedő</a:t>
            </a:r>
            <a:br>
              <a:rPr lang="hu-HU" sz="2000" b="1" dirty="0" smtClean="0"/>
            </a:br>
            <a:r>
              <a:rPr lang="hu-HU" sz="2000" b="1" dirty="0" smtClean="0"/>
              <a:t>fizetőeszköz, a korona </a:t>
            </a:r>
            <a:endParaRPr lang="hu-HU" sz="2000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298" y="260648"/>
            <a:ext cx="398161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Kanyar felfelé 5"/>
          <p:cNvSpPr/>
          <p:nvPr/>
        </p:nvSpPr>
        <p:spPr>
          <a:xfrm>
            <a:off x="4139952" y="2276872"/>
            <a:ext cx="3240360" cy="158417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1926-ban új pénzt</a:t>
            </a:r>
          </a:p>
          <a:p>
            <a:pPr algn="ctr"/>
            <a:r>
              <a:rPr lang="hu-HU" b="1" dirty="0" smtClean="0"/>
              <a:t>vezettek be, a pengőt.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348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597</Words>
  <Application>Microsoft Office PowerPoint</Application>
  <PresentationFormat>Diavetítés a képernyőre (4:3 oldalarány)</PresentationFormat>
  <Paragraphs>79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Nagykanizsa, Városkapu, krt. 1/a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HORTHY  - KORSZAK    MAGYARORSZÁG  A KÉT VILÁGHÁBORÚ KÖZÖTT</dc:title>
  <dc:creator>Tikos Kálmán</dc:creator>
  <cp:lastModifiedBy>Tikos Kálmán</cp:lastModifiedBy>
  <cp:revision>79</cp:revision>
  <dcterms:created xsi:type="dcterms:W3CDTF">2012-04-15T08:11:58Z</dcterms:created>
  <dcterms:modified xsi:type="dcterms:W3CDTF">2020-03-13T18:05:52Z</dcterms:modified>
</cp:coreProperties>
</file>