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4" r:id="rId12"/>
    <p:sldId id="270" r:id="rId13"/>
    <p:sldId id="271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F5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04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F765-FB2E-460D-8753-2CCB9B611342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AB6-B804-44D2-8F5E-4F945CE09F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432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F765-FB2E-460D-8753-2CCB9B611342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AB6-B804-44D2-8F5E-4F945CE09F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476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F765-FB2E-460D-8753-2CCB9B611342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AB6-B804-44D2-8F5E-4F945CE09F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43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F765-FB2E-460D-8753-2CCB9B611342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AB6-B804-44D2-8F5E-4F945CE09F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584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F765-FB2E-460D-8753-2CCB9B611342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AB6-B804-44D2-8F5E-4F945CE09F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F765-FB2E-460D-8753-2CCB9B611342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AB6-B804-44D2-8F5E-4F945CE09F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142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F765-FB2E-460D-8753-2CCB9B611342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AB6-B804-44D2-8F5E-4F945CE09F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88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F765-FB2E-460D-8753-2CCB9B611342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AB6-B804-44D2-8F5E-4F945CE09F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839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F765-FB2E-460D-8753-2CCB9B611342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AB6-B804-44D2-8F5E-4F945CE09F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32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F765-FB2E-460D-8753-2CCB9B611342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AB6-B804-44D2-8F5E-4F945CE09F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676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F765-FB2E-460D-8753-2CCB9B611342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AB6-B804-44D2-8F5E-4F945CE09F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59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F765-FB2E-460D-8753-2CCB9B611342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B2AB6-B804-44D2-8F5E-4F945CE09F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6274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www.google.hu/imgres?imgurl=http://mek.oszk.hu/01900/01902/html/cd6/kepek/tortenelem/to091lap118.jpg&amp;imgrefurl=http://forum.apatnet.hu/viewtopic.php?f=8&amp;t=15&amp;start=4048&amp;usg=___WVaxyP5mWmrXYL6dKjBP36yp7I=&amp;h=600&amp;w=448&amp;sz=47&amp;hl=hu&amp;start=3&amp;sig2=j8s5uk8mAXHHBDqbFuAV2A&amp;zoom=1&amp;itbs=1&amp;tbnid=25swOZ7KKQxdZM:&amp;tbnh=135&amp;tbnw=101&amp;prev=/images?q=III.+K%C3%A1roly&amp;hl=hu&amp;sa=G&amp;gbv=2&amp;tbs=isch:1&amp;ei=7xUfTZ2gGo-s8QPWrIz-B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hu/imgres?imgurl=http://habsburg.netlap.net/images/180px-Wappen_Kaiserin_Maria_Theresia_1765_(Mittel).png&amp;imgrefurl=http://habsburg.netlap.net/&amp;usg=__6yxL-L8ZYhaIM22X0LF2a5wJIWk=&amp;h=208&amp;w=180&amp;sz=71&amp;hl=hu&amp;start=4&amp;sig2=6hN6Q7xBT9hYCSLwbzCYfQ&amp;zoom=1&amp;itbs=1&amp;tbnid=SpHGrskCBIdAuM:&amp;tbnh=105&amp;tbnw=91&amp;prev=/images?q=habsburg+c%C3%ADmer+M%C3%A1ria+Ter%C3%A9zia+idej%C3%A9n&amp;hl=hu&amp;sa=G&amp;gbv=2&amp;tbs=isch:1&amp;ei=jxcfTeL6LIm38QOB4dmDBw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google.hu/imgres?imgurl=http://www.fehervarihuszarok.hu/foto_10_tortenet/maria_terezia_01.jpg&amp;imgrefurl=http://www.fehervarihuszarok.hu/10_tortenet.html&amp;usg=__E2w0T_JGgu49Xr9_4NyQs2KmDsA=&amp;h=586&amp;w=510&amp;sz=72&amp;hl=hu&amp;start=15&amp;sig2=eYeqNWWW72Ipsk3dqRVybg&amp;zoom=1&amp;itbs=1&amp;tbnid=XXN4sdNXm7hsLM:&amp;tbnh=135&amp;tbnw=117&amp;prev=/images?q=M%C3%A1ria+ter%C3%A9zia&amp;hl=hu&amp;sa=G&amp;gbv=2&amp;tbs=isch:1&amp;ei=mxYfTfC-D8mo8QOnnrGFBw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17605" y="404664"/>
            <a:ext cx="831509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MAGYARORSZÁG</a:t>
            </a:r>
          </a:p>
          <a:p>
            <a:pPr algn="ctr"/>
            <a:r>
              <a:rPr lang="hu-H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III. KÁROLY  ÉS  MÁRIA TERÉZIA</a:t>
            </a:r>
          </a:p>
          <a:p>
            <a:pPr algn="ctr"/>
            <a:r>
              <a:rPr lang="hu-H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URALKODÁSA IDEJÉN</a:t>
            </a:r>
          </a:p>
        </p:txBody>
      </p:sp>
      <p:pic>
        <p:nvPicPr>
          <p:cNvPr id="1026" name="Picture 2" descr="http://t0.gstatic.com/images?q=tbn:25swOZ7KKQxdZM: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73319"/>
            <a:ext cx="2376264" cy="31761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0.gstatic.com/images?q=tbn:XXN4sdNXm7hsLM: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37089"/>
            <a:ext cx="2600488" cy="30005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2.gstatic.com/images?q=tbn:SpHGrskCBIdAuM: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166" y="2636912"/>
            <a:ext cx="1667906" cy="19245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Egyenes összekötő nyíllal 2"/>
          <p:cNvCxnSpPr/>
          <p:nvPr/>
        </p:nvCxnSpPr>
        <p:spPr>
          <a:xfrm>
            <a:off x="3552166" y="5445224"/>
            <a:ext cx="166790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1595093" y="6098322"/>
            <a:ext cx="156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III. KÁROLY</a:t>
            </a:r>
          </a:p>
          <a:p>
            <a:pPr algn="ctr"/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1711-1740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552171" y="6098322"/>
            <a:ext cx="2072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MÁRIA TERÉZIA</a:t>
            </a:r>
          </a:p>
          <a:p>
            <a:pPr algn="ctr"/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1740-1780</a:t>
            </a:r>
          </a:p>
        </p:txBody>
      </p:sp>
    </p:spTree>
    <p:extLst>
      <p:ext uri="{BB962C8B-B14F-4D97-AF65-F5344CB8AC3E}">
        <p14:creationId xmlns:p14="http://schemas.microsoft.com/office/powerpoint/2010/main" val="27783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3143" y="3847723"/>
            <a:ext cx="4032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gimnázium megteremtésével összekötötte az elemi és a felsőfokú oktatást, tanítóképzőket állított fel, bővítette az egyetemi karokat, illetve újakat alapított. </a:t>
            </a:r>
          </a:p>
          <a:p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Támogatta továbbá az egészségügyet. </a:t>
            </a:r>
          </a:p>
          <a:p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Elrendelte, hogy gondoskodni kell a szegények, betegek, öregek, és árvák ellátásáról.</a:t>
            </a:r>
          </a:p>
        </p:txBody>
      </p:sp>
      <p:pic>
        <p:nvPicPr>
          <p:cNvPr id="9218" name="Picture 2" descr="http://www.enc.hu/1enciklopedia/fogalmi/torttud_magy/maria_terezia_uralkoda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9903"/>
            <a:ext cx="2762250" cy="34575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3.bp.blogspot.com/_OckRhvkw_3E/S-xR2PIodiI/AAAAAAAAH5s/gcyIV1Or52U/s1600/Maria_Theresia_Famil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375" y="260648"/>
            <a:ext cx="4956467" cy="6172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067944" y="476672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Az uralkodó népes családja körében</a:t>
            </a:r>
          </a:p>
        </p:txBody>
      </p:sp>
    </p:spTree>
    <p:extLst>
      <p:ext uri="{BB962C8B-B14F-4D97-AF65-F5344CB8AC3E}">
        <p14:creationId xmlns:p14="http://schemas.microsoft.com/office/powerpoint/2010/main" val="197310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ikiKami\Desktop\Történelmi atlasz - NTK\Töri atlasz_0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4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37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89923" y="257941"/>
            <a:ext cx="54585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Utódai, hatása, értékelése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95061" y="1988840"/>
            <a:ext cx="4758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Férjének, I. (Lotaringiai) Ferenc császárnak</a:t>
            </a:r>
          </a:p>
          <a:p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1765-ben bekövetkezett halála után legidősebb fia, József Benedek főherceg lett a császár, II. József néven.</a:t>
            </a:r>
          </a:p>
        </p:txBody>
      </p:sp>
      <p:pic>
        <p:nvPicPr>
          <p:cNvPr id="10242" name="Picture 2" descr="http://m.blog.hu/to/toriblog/image/handel/to164sh86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77148"/>
            <a:ext cx="3405884" cy="38776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635896" y="4695954"/>
            <a:ext cx="52982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Ausztriában társuralkodóként kormányzott anyja mellett, bár anya és fia sok politikai kérdésben igen ellentétes álláspontot foglalt el.</a:t>
            </a:r>
          </a:p>
          <a:p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felvilágosodás filozófusainak szellemében nevelkedett József a radikális reformokat sürgette, konzervatív gondolkodású anyja azonban nem fogadta el ezeket.</a:t>
            </a:r>
          </a:p>
        </p:txBody>
      </p:sp>
      <p:pic>
        <p:nvPicPr>
          <p:cNvPr id="10244" name="Picture 4" descr="http://church.lutheran.hu/deakter/kiadvanyok/elso_kovek/img/07_ii_jozs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89169"/>
            <a:ext cx="2544834" cy="35844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436068" y="4221088"/>
            <a:ext cx="29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LOTHARINGIAI FERENC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960070" y="342900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II. JÓZSEF</a:t>
            </a:r>
          </a:p>
        </p:txBody>
      </p:sp>
    </p:spTree>
    <p:extLst>
      <p:ext uri="{BB962C8B-B14F-4D97-AF65-F5344CB8AC3E}">
        <p14:creationId xmlns:p14="http://schemas.microsoft.com/office/powerpoint/2010/main" val="207664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5" y="2852936"/>
            <a:ext cx="23413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Mária Terézia </a:t>
            </a:r>
          </a:p>
          <a:p>
            <a:pPr algn="ctr"/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1780. november 29-én</a:t>
            </a:r>
          </a:p>
          <a:p>
            <a:pPr algn="ctr"/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hunyt el Bécsben. </a:t>
            </a:r>
          </a:p>
        </p:txBody>
      </p:sp>
      <p:pic>
        <p:nvPicPr>
          <p:cNvPr id="11266" name="Picture 2" descr="http://hajdina.freeblog.hu/files/MT_FI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76" y="1196752"/>
            <a:ext cx="6033245" cy="4524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635896" y="5770294"/>
            <a:ext cx="4887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Mária Terézia és férje </a:t>
            </a:r>
            <a:r>
              <a:rPr lang="hu-H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Lotharingiai</a:t>
            </a:r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Ferenc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sírja</a:t>
            </a:r>
          </a:p>
        </p:txBody>
      </p:sp>
    </p:spTree>
    <p:extLst>
      <p:ext uri="{BB962C8B-B14F-4D97-AF65-F5344CB8AC3E}">
        <p14:creationId xmlns:p14="http://schemas.microsoft.com/office/powerpoint/2010/main" val="88442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448003"/>
            <a:ext cx="83599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Mária Terézia uralkodásának előzményei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903118" y="2386384"/>
            <a:ext cx="36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Édesapja VI. Károly német-római császár – III. Károly néven magyar király – a Habsburg-ház utolsó férfi leszármazottja volt.</a:t>
            </a:r>
          </a:p>
          <a:p>
            <a:pPr algn="ctr"/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Édesanyja Erzsébet Krisztina </a:t>
            </a:r>
            <a:r>
              <a:rPr lang="hu-H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braunschweig-wolfenbütteli</a:t>
            </a:r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hercegnő volt.</a:t>
            </a:r>
          </a:p>
          <a:p>
            <a:pPr algn="ctr"/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Az uralkodópár négy gyermeke közül </a:t>
            </a:r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Mária Terézia főhercegnő másodikként született. </a:t>
            </a:r>
            <a:b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hu-H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m.blog.hu/to/toriblog/image/handel/iii%20(VI)%20k%C3%A1ro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560531"/>
            <a:ext cx="3024337" cy="47910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796136" y="6193752"/>
            <a:ext cx="208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VI. (III.) KÁROLY</a:t>
            </a:r>
          </a:p>
        </p:txBody>
      </p:sp>
    </p:spTree>
    <p:extLst>
      <p:ext uri="{BB962C8B-B14F-4D97-AF65-F5344CB8AC3E}">
        <p14:creationId xmlns:p14="http://schemas.microsoft.com/office/powerpoint/2010/main" val="94573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m.blog.hu/to/toriblog/image/handel/ifj%C3%BA%20M%C3%A1ria%20ter%C3%A9z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1"/>
            <a:ext cx="4680520" cy="57782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2843808" y="203109"/>
            <a:ext cx="32239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Trónra kerülése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201525" y="5229987"/>
            <a:ext cx="2780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Lányát, Mária Teréziát </a:t>
            </a:r>
            <a:r>
              <a:rPr lang="hu-HU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1740. október 22-én </a:t>
            </a:r>
            <a:r>
              <a:rPr lang="hu-HU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koronázták királynővé. 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5292080" y="2294685"/>
            <a:ext cx="31683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Az 1723-as </a:t>
            </a:r>
          </a:p>
          <a:p>
            <a:pPr algn="ctr"/>
            <a:r>
              <a:rPr lang="hu-H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Pramatica</a:t>
            </a:r>
            <a:r>
              <a:rPr lang="hu-H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sanctióban</a:t>
            </a:r>
            <a:r>
              <a:rPr lang="hu-H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Károly kimondta a </a:t>
            </a:r>
          </a:p>
          <a:p>
            <a:pPr algn="ctr"/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Habsburg birodalom feloszthatatlanságát, törvényesítette a nőági örökösödést,</a:t>
            </a:r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és ezt számos nemzetközi szerződésben </a:t>
            </a:r>
          </a:p>
          <a:p>
            <a:pPr algn="ctr"/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is ismertette </a:t>
            </a:r>
          </a:p>
          <a:p>
            <a:pPr algn="ctr"/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az európai hatalmakkal.</a:t>
            </a:r>
          </a:p>
        </p:txBody>
      </p:sp>
    </p:spTree>
    <p:extLst>
      <p:ext uri="{BB962C8B-B14F-4D97-AF65-F5344CB8AC3E}">
        <p14:creationId xmlns:p14="http://schemas.microsoft.com/office/powerpoint/2010/main" val="1711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m.blog.hu/to/toriblog/image/handel/AustrianW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4600242" cy="4009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810518" y="710073"/>
            <a:ext cx="4176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VI. Károly császárnak nem volt férfi utódja, ezért halála után háború bontakozott ki az osztrák örökség megszerzéséért. </a:t>
            </a:r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Beiktatását korábbi vállalásával ellentétben II. Frigyes porosz király nem ismerte el. Kirobbant az osztrák örökösödési háború. </a:t>
            </a:r>
            <a:endParaRPr lang="hu-H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http://www.lengyelorszagiutazas.hu/upload/12278/1227880663_stanis%C5%82aw-august-poniatowski-coronation-robe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39650"/>
            <a:ext cx="2053627" cy="37486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773361" y="6403667"/>
            <a:ext cx="239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(NAGY) FRIGYES</a:t>
            </a:r>
          </a:p>
        </p:txBody>
      </p:sp>
      <p:sp useBgFill="1">
        <p:nvSpPr>
          <p:cNvPr id="6" name="Szövegdoboz 5"/>
          <p:cNvSpPr txBox="1"/>
          <p:nvPr/>
        </p:nvSpPr>
        <p:spPr>
          <a:xfrm>
            <a:off x="83106" y="2020198"/>
            <a:ext cx="460024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Osztrák örökösödési háború 1740-1748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23527" y="190125"/>
            <a:ext cx="43598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Európa nehezen </a:t>
            </a:r>
          </a:p>
          <a:p>
            <a:r>
              <a:rPr lang="hu-H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            „békélt” meg  </a:t>
            </a:r>
          </a:p>
        </p:txBody>
      </p:sp>
    </p:spTree>
    <p:extLst>
      <p:ext uri="{BB962C8B-B14F-4D97-AF65-F5344CB8AC3E}">
        <p14:creationId xmlns:p14="http://schemas.microsoft.com/office/powerpoint/2010/main" val="93719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66326" y="1236134"/>
            <a:ext cx="348559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1741. Szeptember 11-én, Mária Terézia a Pozsonyban összegyűlt magyar országgyűléshez fordult, hogy segítsenek neki fegyverrel megmenteni a koronáját.</a:t>
            </a:r>
          </a:p>
          <a:p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Ugyanis Mária Terézia két dolgot nagyon jól látott: egyik, hogy csak a magyar rendek segítségével tudja megvédeni trónját a porosz uralkodótól, a másik pedig hogy a Habsburg Birodalom korszerűsítésre szorul. </a:t>
            </a:r>
          </a:p>
          <a:p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Ezen okokból a Habsburg Birodalom felbomlása, széthullása egyáltalán nem látszott kizártnak. </a:t>
            </a:r>
          </a:p>
        </p:txBody>
      </p:sp>
      <p:pic>
        <p:nvPicPr>
          <p:cNvPr id="4098" name="Picture 2" descr="http://www.jezsuita.hu/img/upload/200903/maria_terezia_es_lotharingiai_feren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12776"/>
            <a:ext cx="4831685" cy="3594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139952" y="5005057"/>
            <a:ext cx="4380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Mária Terézia és férje </a:t>
            </a:r>
            <a:r>
              <a:rPr lang="hu-H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Lotharingiai</a:t>
            </a:r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Ferenc</a:t>
            </a:r>
          </a:p>
        </p:txBody>
      </p:sp>
    </p:spTree>
    <p:extLst>
      <p:ext uri="{BB962C8B-B14F-4D97-AF65-F5344CB8AC3E}">
        <p14:creationId xmlns:p14="http://schemas.microsoft.com/office/powerpoint/2010/main" val="226592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580112" y="791049"/>
            <a:ext cx="32403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Mária Terézia személyesen, karján a kis II. Józseffel gyászruhában, ez a híres pozsonyi jelenet és ekkor mondták azt a magyar nemesek egybehangzóan:</a:t>
            </a:r>
          </a:p>
          <a:p>
            <a:r>
              <a:rPr lang="hu-H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hu-H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Vitam</a:t>
            </a:r>
            <a:r>
              <a:rPr lang="hu-H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hu-H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sanguinem</a:t>
            </a:r>
            <a:r>
              <a:rPr lang="hu-H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 rege </a:t>
            </a:r>
            <a:r>
              <a:rPr lang="hu-H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nostro</a:t>
            </a:r>
            <a:r>
              <a:rPr lang="hu-H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!”</a:t>
            </a:r>
          </a:p>
          <a:p>
            <a:r>
              <a:rPr lang="hu-H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(„Életünket és vérünket a királyért!”)</a:t>
            </a:r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közfelkiáltással kiálltak a </a:t>
            </a:r>
            <a:r>
              <a:rPr lang="hu-H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király</a:t>
            </a:r>
            <a:r>
              <a:rPr lang="hu-HU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mellett.</a:t>
            </a:r>
          </a:p>
        </p:txBody>
      </p:sp>
      <p:pic>
        <p:nvPicPr>
          <p:cNvPr id="5122" name="Picture 2" descr="http://premier.mtv.hu/Hirek/2010/02/~/media/News/Premier/Hirek/2010/02/10/09/vitametsangvinem1.jpg.as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8" y="260648"/>
            <a:ext cx="5345817" cy="4477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251520" y="4797152"/>
            <a:ext cx="8568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királynő cserében érvénytelenítette III. Károly király néhány magyar ellenes intézkedését, illetve törvényben rögzítette a nemesi földbirtokok adómentességét, </a:t>
            </a:r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továbbá engedélyezte a magyar nyelvű vezényletet. Ennek fejében az osztrák örökösödési háborúban 11 magyar huszárezred (mintegy 35 000 katona) harcolt a Habsburg trónért Európa hadszínterein.</a:t>
            </a:r>
          </a:p>
          <a:p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4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19672" y="404663"/>
            <a:ext cx="52180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Magyarországi politikája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97168" y="1546041"/>
            <a:ext cx="4158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Kettős vámrendszer</a:t>
            </a:r>
            <a:b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hu-H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1754-ben bevezette Mária Terézia a kettős vámrendszert, ami erősen visszavetette a magyar ipar fejlődését.</a:t>
            </a:r>
          </a:p>
          <a:p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 vámrendelet lényege, hogy a birodalmat önellátóvá tegye. </a:t>
            </a:r>
          </a:p>
          <a:p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magyarországi agrártermékekre a birodalmon belül alacsony kiviteli vámot szabtak, kivéve azokat a cikkeket, amelyeket az örökös tartományokban is termeltek. </a:t>
            </a:r>
          </a:p>
          <a:p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Az Ausztriából és Csehországból származó iparcikkekre alacsony behozatali vámot kellett fizetni, míg a magyar kivitelt e téren megnehezítették.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44790"/>
            <a:ext cx="4571684" cy="3109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38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260648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Úrbéri pátens </a:t>
            </a:r>
            <a:b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hu-H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hatalmas jobbágyterhek miatt Mária Terézia idején több jobbágyfelkelés bontakozott ki. </a:t>
            </a:r>
          </a:p>
          <a:p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Miután a jobbágykérdés rendezését a magyar rendi országgyűlés elutasította, a királynő</a:t>
            </a:r>
            <a:r>
              <a:rPr lang="hu-HU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 kérdést rendeleti úton szabályozta. Ezt a rendeletet 1767-ben adták ki, melynek urbárium vagy úrbéri pátens volt a neve. </a:t>
            </a:r>
          </a:p>
        </p:txBody>
      </p:sp>
      <p:pic>
        <p:nvPicPr>
          <p:cNvPr id="7170" name="Picture 2" descr="http://bin.sulinet.hu/tovabbtan/felveteli/2001/15het/tori/terez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648"/>
            <a:ext cx="4403157" cy="3750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147556" y="4149080"/>
            <a:ext cx="44568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Ebben részletesen szabályozták a földesuraknak járó szolgálatokat.</a:t>
            </a:r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kilencedet (kilencedik tized) évi egy aranyforintban, az ingyenmunkát (robotot) heti egy nap igás- vagy két nap kézi munkában szabták meg</a:t>
            </a:r>
          </a:p>
          <a:p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Ezen felül bizonyos földesúri kiváltságokat évente egy-két napra átengedtek a jobbágyoknak, és a telekhatárokat rögzítették.</a:t>
            </a:r>
          </a:p>
        </p:txBody>
      </p:sp>
      <p:pic>
        <p:nvPicPr>
          <p:cNvPr id="7172" name="Picture 4" descr="http://www.iskolaonga.hu/kiadvany/tankonyv/kepek/2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64" y="3604817"/>
            <a:ext cx="2051342" cy="3148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357205" y="4785624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latin typeface="Times New Roman" pitchFamily="18" charset="0"/>
                <a:cs typeface="Times New Roman" pitchFamily="18" charset="0"/>
              </a:rPr>
              <a:t>Összeírták a</a:t>
            </a:r>
          </a:p>
          <a:p>
            <a:pPr algn="ctr"/>
            <a:r>
              <a:rPr lang="hu-HU" b="1" dirty="0">
                <a:latin typeface="Times New Roman" pitchFamily="18" charset="0"/>
                <a:cs typeface="Times New Roman" pitchFamily="18" charset="0"/>
              </a:rPr>
              <a:t>jobbágytelkeket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283968" y="3492302"/>
            <a:ext cx="3335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Az uralkodó aláírja a rendeletet</a:t>
            </a:r>
          </a:p>
        </p:txBody>
      </p:sp>
    </p:spTree>
    <p:extLst>
      <p:ext uri="{BB962C8B-B14F-4D97-AF65-F5344CB8AC3E}">
        <p14:creationId xmlns:p14="http://schemas.microsoft.com/office/powerpoint/2010/main" val="377420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548680"/>
            <a:ext cx="3888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Ratio Educationist </a:t>
            </a:r>
          </a:p>
          <a:p>
            <a:endParaRPr lang="hu-H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Mária Teréziának a szívügye volt az oktatás. </a:t>
            </a:r>
          </a:p>
          <a:p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nagyszombati egyetemet 1777-ben Budára helyeztette. </a:t>
            </a:r>
          </a:p>
          <a:p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1773-ban feloszlatta a jezsuita rendet (ekkor válik állami egyetemmé a nagyszombati). </a:t>
            </a:r>
          </a:p>
        </p:txBody>
      </p:sp>
      <p:pic>
        <p:nvPicPr>
          <p:cNvPr id="8194" name="Picture 2" descr="http://bin.sulinet.hu/ikep/2007/11/adm.kep.m21203702267270.ratio_ed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4880"/>
            <a:ext cx="3672408" cy="3442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egyetemi.hu/kepek/ratio_edu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8064"/>
            <a:ext cx="2304256" cy="3405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995936" y="4050184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1777-ben adta ki az alsó fokú iskolarendszert gyökeresen átalakító Ratio Educationist. </a:t>
            </a:r>
          </a:p>
          <a:p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rendelet értelmében minden 6 és 12 év közötti gyermek tanköteles.</a:t>
            </a:r>
          </a:p>
          <a:p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felekezeti iskolákat a Ratio Educationis állami felügyelet alá vonta, közhasznú tárgyakat tett kötelezővé, és előírta a nyári iskolaszünetet a mezőgazdasági munkák idejére.</a:t>
            </a:r>
          </a:p>
        </p:txBody>
      </p:sp>
    </p:spTree>
    <p:extLst>
      <p:ext uri="{BB962C8B-B14F-4D97-AF65-F5344CB8AC3E}">
        <p14:creationId xmlns:p14="http://schemas.microsoft.com/office/powerpoint/2010/main" val="74340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748</Words>
  <Application>Microsoft Office PowerPoint</Application>
  <PresentationFormat>Diavetítés a képernyőre (4:3 oldalarány)</PresentationFormat>
  <Paragraphs>72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Nelli és Kálmán</dc:creator>
  <cp:lastModifiedBy>Kálmán Tikos</cp:lastModifiedBy>
  <cp:revision>37</cp:revision>
  <dcterms:created xsi:type="dcterms:W3CDTF">2011-01-01T11:46:24Z</dcterms:created>
  <dcterms:modified xsi:type="dcterms:W3CDTF">2022-12-28T12:14:00Z</dcterms:modified>
</cp:coreProperties>
</file>