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69" r:id="rId3"/>
    <p:sldId id="286" r:id="rId4"/>
    <p:sldId id="287" r:id="rId5"/>
    <p:sldId id="288" r:id="rId6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45" d="100"/>
          <a:sy n="45" d="100"/>
        </p:scale>
        <p:origin x="13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5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435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75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7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34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92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601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2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7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73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D93A-F6EA-4164-AC3D-8FE4CEA61A92}" type="datetimeFigureOut">
              <a:rPr lang="hu-HU" smtClean="0"/>
              <a:t>2021. 04. 10.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979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62674" y="264095"/>
            <a:ext cx="9361858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72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Megtelepedés és kalandozások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20424" y="1675453"/>
            <a:ext cx="3084499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92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Megtelepedés</a:t>
            </a:r>
          </a:p>
        </p:txBody>
      </p:sp>
      <p:sp>
        <p:nvSpPr>
          <p:cNvPr id="4" name="Téglalap 3"/>
          <p:cNvSpPr/>
          <p:nvPr/>
        </p:nvSpPr>
        <p:spPr>
          <a:xfrm>
            <a:off x="120424" y="2614672"/>
            <a:ext cx="5443805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magyarság megtelepedése törzsenként történhetett. </a:t>
            </a:r>
            <a:b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bizonytalan, hogy melyik törzs hol élt. </a:t>
            </a:r>
            <a:b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régészeti leletekből ugyanis csak annyi tudható meg, hogy egy adott helyen megtelepedett a magyarság, de arról nem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szólnak, hogy annak melyik törzse volt az. Némi segítséget nyújt, hogy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 középkori település nevében megőrződtek a törzsek elnevezései.</a:t>
            </a:r>
          </a:p>
        </p:txBody>
      </p:sp>
      <p:sp>
        <p:nvSpPr>
          <p:cNvPr id="6" name="Téglalap 5"/>
          <p:cNvSpPr/>
          <p:nvPr/>
        </p:nvSpPr>
        <p:spPr>
          <a:xfrm>
            <a:off x="5493499" y="6514391"/>
            <a:ext cx="71064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Valószínű, hogy előnyben részesítették a sík, folyóparti helyeket, amelyek alkalmasak voltak az állattartásra.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Árpádok törzse központi helyet foglalt el.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Területük először a Duna-Tisza közére terjedhetett ki, majd átkerült a Dunántúl északkeleti részére.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99" y="1461700"/>
            <a:ext cx="3352976" cy="2230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738" y="1499240"/>
            <a:ext cx="3356406" cy="2230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67" y="4237270"/>
            <a:ext cx="3394152" cy="2260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6297345" y="3651624"/>
            <a:ext cx="5498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Veremház készítésének folyamata.</a:t>
            </a:r>
          </a:p>
        </p:txBody>
      </p:sp>
    </p:spTree>
    <p:extLst>
      <p:ext uri="{BB962C8B-B14F-4D97-AF65-F5344CB8AC3E}">
        <p14:creationId xmlns:p14="http://schemas.microsoft.com/office/powerpoint/2010/main" val="214063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96" y="217109"/>
            <a:ext cx="12426286" cy="8557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églalap 2"/>
          <p:cNvSpPr/>
          <p:nvPr/>
        </p:nvSpPr>
        <p:spPr>
          <a:xfrm>
            <a:off x="1670077" y="8910535"/>
            <a:ext cx="9503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Magyar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Nagyfejedelemség támadó 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hadjáratai</a:t>
            </a:r>
          </a:p>
        </p:txBody>
      </p:sp>
    </p:spTree>
    <p:extLst>
      <p:ext uri="{BB962C8B-B14F-4D97-AF65-F5344CB8AC3E}">
        <p14:creationId xmlns:p14="http://schemas.microsoft.com/office/powerpoint/2010/main" val="43022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3313" y="408809"/>
            <a:ext cx="3228769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92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Kalandozások</a:t>
            </a:r>
          </a:p>
        </p:txBody>
      </p:sp>
      <p:sp>
        <p:nvSpPr>
          <p:cNvPr id="3" name="Téglalap 2"/>
          <p:cNvSpPr/>
          <p:nvPr/>
        </p:nvSpPr>
        <p:spPr>
          <a:xfrm>
            <a:off x="346791" y="1272208"/>
            <a:ext cx="122034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magyarság a honfoglalás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korában </a:t>
            </a: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nomád életmódot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folytatott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főleg juhokat és lovakat tenyésztettek.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földművelés alig játszott szerepet a gazdálkodásukban.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év nagy részében állataikkal a legelőket járták.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Ezekből viszont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Kárpát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medencében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vándorlás korábbi állomásaihoz képest jóval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kevesebb állt rendelkezésre.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hiányzó élelmiszert és egyéb termékeket letelepült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szomszédaik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kirablásából próbálták megszerezni.</a:t>
            </a:r>
          </a:p>
        </p:txBody>
      </p:sp>
      <p:sp>
        <p:nvSpPr>
          <p:cNvPr id="4" name="Téglalap 3"/>
          <p:cNvSpPr/>
          <p:nvPr/>
        </p:nvSpPr>
        <p:spPr>
          <a:xfrm>
            <a:off x="346791" y="4811638"/>
            <a:ext cx="671548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magyarság már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honfoglalás előtt is indított  katonai vállalkozásokat.</a:t>
            </a:r>
          </a:p>
          <a:p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Kalandozásoknak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a 899 és 970 közötti zsákmányszerző hadjáratokat nevezzük.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leginkább nyugat és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dél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felé irányultak.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Elődeink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még az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Atlanti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óceánig is eljutottak!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jellegzetes könnyűlovas harcmodor és fegyverzet (íj, nyíl, szablya) óriási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riadalmat váltott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 a megtámadott népekből.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597" y="4483266"/>
            <a:ext cx="5495054" cy="291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6537414" y="7354431"/>
            <a:ext cx="574541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sokáig sikeres magyar harcmodor.</a:t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könnyűlovasok a támadás után</a:t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megfutamodást színleltek, majd</a:t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őket üldöző ellenségre nyíl </a:t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záport zúdítottak.  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6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08694" y="364908"/>
            <a:ext cx="64008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magyarok törzsenként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indultak egyre távolabbi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rabló hadjárataikra.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portyákat nem a kaland kedvéért indították.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Nemesfémet, értékes szöveteket, rabszolgákat, élelmet zsákmányoltak.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foglyokat gyakran még a helyszínen eladták.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888633" y="5607090"/>
            <a:ext cx="76616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hadjáratok sikerének oka, hogy ebben az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időben Európában </a:t>
            </a: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feudális anarchia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uralkodott.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támadok ezt kihasználták.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Miután </a:t>
            </a: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Ottó német – római császár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erős központi hatalmat hozott létre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hadjáratok sikertelenebbek lettek.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fejlettebb lovagi harcmodor is érvényesülni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kezdett a magyarok könnyű lovasságával szemben.</a:t>
            </a:r>
          </a:p>
        </p:txBody>
      </p:sp>
      <p:pic>
        <p:nvPicPr>
          <p:cNvPr id="4098" name="Picture 2" descr="C:\Users\Nelli és Kálmán\Desktop\3.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234" y="115099"/>
            <a:ext cx="3427581" cy="47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277371" y="364908"/>
            <a:ext cx="3235180" cy="164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52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rettegett</a:t>
            </a:r>
            <a:br>
              <a:rPr lang="hu-HU" sz="252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52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magyar lovas, akitől</a:t>
            </a:r>
            <a:br>
              <a:rPr lang="hu-HU" sz="252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52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Európa lakosságának </a:t>
            </a:r>
            <a:br>
              <a:rPr lang="hu-HU" sz="252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52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nagy része félt.</a:t>
            </a:r>
          </a:p>
        </p:txBody>
      </p:sp>
      <p:pic>
        <p:nvPicPr>
          <p:cNvPr id="4100" name="Picture 4" descr="http://mek.niif.hu/01900/01992/html/cd1m/kepek/eletmod/em142li9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476" y="2045368"/>
            <a:ext cx="2317521" cy="287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9604506" y="4938344"/>
            <a:ext cx="319709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52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visszacsapó reflex íj</a:t>
            </a:r>
          </a:p>
        </p:txBody>
      </p:sp>
      <p:pic>
        <p:nvPicPr>
          <p:cNvPr id="4102" name="Picture 6" descr="http://upload.wikimedia.org/wikipedia/hu/thumb/8/8d/Ott%C3%B3_r%C3%A9zmetszeten.jpg/172px-Ott%C3%B3_r%C3%A9zmetszet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30" y="3537033"/>
            <a:ext cx="2582447" cy="36034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402533" y="7064767"/>
            <a:ext cx="42962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520" b="1" dirty="0"/>
              <a:t>I. Ottó</a:t>
            </a:r>
            <a:r>
              <a:rPr lang="hu-HU" sz="2520" dirty="0"/>
              <a:t> vagy </a:t>
            </a:r>
            <a:r>
              <a:rPr lang="hu-HU" sz="2520" b="1" dirty="0"/>
              <a:t>Nagy</a:t>
            </a:r>
            <a:r>
              <a:rPr lang="hu-HU" sz="2520" dirty="0"/>
              <a:t> </a:t>
            </a:r>
            <a:r>
              <a:rPr lang="hu-HU" sz="2520" b="1" dirty="0"/>
              <a:t>Ottó</a:t>
            </a:r>
            <a:r>
              <a:rPr lang="hu-HU" sz="2520" dirty="0"/>
              <a:t/>
            </a:r>
            <a:br>
              <a:rPr lang="hu-HU" sz="2520" dirty="0"/>
            </a:br>
            <a:r>
              <a:rPr lang="hu-HU" sz="2520" dirty="0"/>
              <a:t>(912 – 973)</a:t>
            </a:r>
            <a:br>
              <a:rPr lang="hu-HU" sz="2520" dirty="0"/>
            </a:br>
            <a:r>
              <a:rPr lang="hu-HU" sz="2520" dirty="0"/>
              <a:t>német császár;</a:t>
            </a:r>
            <a:br>
              <a:rPr lang="hu-HU" sz="2520" dirty="0"/>
            </a:br>
            <a:r>
              <a:rPr lang="hu-HU" sz="2520" dirty="0"/>
              <a:t>a Német-római Birodalom </a:t>
            </a:r>
            <a:br>
              <a:rPr lang="hu-HU" sz="2520" dirty="0"/>
            </a:br>
            <a:r>
              <a:rPr lang="hu-HU" sz="2520" dirty="0"/>
              <a:t>megszervezője</a:t>
            </a:r>
          </a:p>
        </p:txBody>
      </p:sp>
    </p:spTree>
    <p:extLst>
      <p:ext uri="{BB962C8B-B14F-4D97-AF65-F5344CB8AC3E}">
        <p14:creationId xmlns:p14="http://schemas.microsoft.com/office/powerpoint/2010/main" val="14743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8261" y="163286"/>
            <a:ext cx="7131568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92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kalandozások következményei</a:t>
            </a:r>
          </a:p>
        </p:txBody>
      </p:sp>
      <p:sp>
        <p:nvSpPr>
          <p:cNvPr id="3" name="Téglalap 2"/>
          <p:cNvSpPr/>
          <p:nvPr/>
        </p:nvSpPr>
        <p:spPr>
          <a:xfrm>
            <a:off x="352127" y="911539"/>
            <a:ext cx="493974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hadjáratokban a magyar törzsek hadakozásra képes férfitagjai vettek részt.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törzsi vezetők és az egyszerű katonák nem egyformán részesültek a zsákmányból, így megnőtt közöttük a vagyoni különbség.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Ezzel egy időben a törzsfők körül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megerősödött a katonai kíséret.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törzsenként folytatott portyák arra is utalnak, hogy a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fejedelmi hatalom meggyengült.</a:t>
            </a:r>
          </a:p>
        </p:txBody>
      </p:sp>
      <p:sp>
        <p:nvSpPr>
          <p:cNvPr id="4" name="Téglalap 3"/>
          <p:cNvSpPr/>
          <p:nvPr/>
        </p:nvSpPr>
        <p:spPr>
          <a:xfrm>
            <a:off x="5540749" y="5737476"/>
            <a:ext cx="64008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kalandozások korának végén,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955-től (ekkor szenvedték el a magyarok legsúlyosabb vereséget </a:t>
            </a: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Augsburgnál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hagyomány szerint Árpád unokája, </a:t>
            </a: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Taksony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volt a </a:t>
            </a:r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fejedelem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 a nyugati hadjáratok kudarcát látva keleti kapcsolatait erősítette a kazárokkal és a besenyőkkel.</a:t>
            </a:r>
          </a:p>
        </p:txBody>
      </p:sp>
      <p:pic>
        <p:nvPicPr>
          <p:cNvPr id="5122" name="Picture 2" descr="C:\Users\Nelli és Kálmán\Desktop\5.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3" y="7635518"/>
            <a:ext cx="4846939" cy="175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93046" y="7073226"/>
            <a:ext cx="4912307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kalandozások egyik „ereklyéje”,</a:t>
            </a:r>
            <a:br>
              <a:rPr lang="hu-H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Lehel kürtje.</a:t>
            </a:r>
          </a:p>
        </p:txBody>
      </p:sp>
      <p:pic>
        <p:nvPicPr>
          <p:cNvPr id="5124" name="Picture 4" descr="http://mek.oszk.hu/01900/01992/html/cd1m/kepek/tortenelem/to354rg92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149" y="529539"/>
            <a:ext cx="3657207" cy="4876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037902" y="1171397"/>
            <a:ext cx="3828291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augsburgi vagy </a:t>
            </a:r>
            <a:br>
              <a:rPr lang="hu-H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lech</a:t>
            </a:r>
            <a:r>
              <a:rPr lang="hu-H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mezei csata 955-ben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093269" y="4113154"/>
            <a:ext cx="3717556" cy="1255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520" b="1" dirty="0">
                <a:solidFill>
                  <a:srgbClr val="006600"/>
                </a:solidFill>
              </a:rPr>
              <a:t>A vázlatot tanulmányozva,</a:t>
            </a:r>
            <a:br>
              <a:rPr lang="hu-HU" sz="2520" b="1" dirty="0">
                <a:solidFill>
                  <a:srgbClr val="006600"/>
                </a:solidFill>
              </a:rPr>
            </a:br>
            <a:r>
              <a:rPr lang="hu-HU" sz="2520" b="1" dirty="0">
                <a:solidFill>
                  <a:srgbClr val="006600"/>
                </a:solidFill>
              </a:rPr>
              <a:t>milyen következtetést</a:t>
            </a:r>
            <a:br>
              <a:rPr lang="hu-HU" sz="2520" b="1" dirty="0">
                <a:solidFill>
                  <a:srgbClr val="006600"/>
                </a:solidFill>
              </a:rPr>
            </a:br>
            <a:r>
              <a:rPr lang="hu-HU" sz="2520" b="1" dirty="0">
                <a:solidFill>
                  <a:srgbClr val="006600"/>
                </a:solidFill>
              </a:rPr>
              <a:t> vonhatunk le?</a:t>
            </a:r>
          </a:p>
        </p:txBody>
      </p:sp>
    </p:spTree>
    <p:extLst>
      <p:ext uri="{BB962C8B-B14F-4D97-AF65-F5344CB8AC3E}">
        <p14:creationId xmlns:p14="http://schemas.microsoft.com/office/powerpoint/2010/main" val="422931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820</TotalTime>
  <Words>540</Words>
  <Application>Microsoft Office PowerPoint</Application>
  <PresentationFormat>A3 (297x420 mm)</PresentationFormat>
  <Paragraphs>29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Tikos Kálmán</dc:creator>
  <cp:lastModifiedBy>Tikos Kálmán</cp:lastModifiedBy>
  <cp:revision>103</cp:revision>
  <dcterms:created xsi:type="dcterms:W3CDTF">2020-08-13T14:52:21Z</dcterms:created>
  <dcterms:modified xsi:type="dcterms:W3CDTF">2021-04-10T17:43:57Z</dcterms:modified>
</cp:coreProperties>
</file>