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9" r:id="rId2"/>
    <p:sldId id="280" r:id="rId3"/>
    <p:sldId id="281" r:id="rId4"/>
    <p:sldId id="282" r:id="rId5"/>
    <p:sldId id="283" r:id="rId6"/>
    <p:sldId id="284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9" autoAdjust="0"/>
  </p:normalViewPr>
  <p:slideViewPr>
    <p:cSldViewPr>
      <p:cViewPr varScale="1">
        <p:scale>
          <a:sx n="57" d="100"/>
          <a:sy n="57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AEE3-B486-4BC7-A732-18DC043EEB60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CE8C4-F282-4DA4-A8FD-68FEDCAC7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3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FB98-01D3-4B4A-84D9-E98863B991CE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84904"/>
            <a:ext cx="3312368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71348" y="188640"/>
            <a:ext cx="5585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Királyság és fejedelemség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7265" y="1295182"/>
            <a:ext cx="5435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habsburg</a:t>
            </a:r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kormányzati rendszer</a:t>
            </a:r>
            <a:endParaRPr lang="hu-H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71348" y="2060848"/>
            <a:ext cx="83491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királyi Magyarország területén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Ferdinánd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átalakította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kormányzati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rendszert.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Királyságának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ügyeit Bécsből irányította a Magyar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Kancellária segítségével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Kancellária legfőbb feladata a törvények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írásba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foglalása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volt.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85650" y="357301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pénzügyekkel a Magyar Kamara, a közigazgatással és az igazságszolgáltatással a Helytartóság foglalkozott.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Ezek székhelye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királyság magyarországi központjában,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Pozsonyban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volt.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katonai ügyeket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viszont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Udvari Haditanács irányította Bécsből.</a:t>
            </a:r>
          </a:p>
        </p:txBody>
      </p:sp>
      <p:sp>
        <p:nvSpPr>
          <p:cNvPr id="6" name="Téglalap 5"/>
          <p:cNvSpPr/>
          <p:nvPr/>
        </p:nvSpPr>
        <p:spPr>
          <a:xfrm>
            <a:off x="5062271" y="5805264"/>
            <a:ext cx="3916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Pénzérme </a:t>
            </a:r>
            <a:r>
              <a:rPr lang="hu-HU" b="1" dirty="0">
                <a:solidFill>
                  <a:srgbClr val="002060"/>
                </a:solidFill>
              </a:rPr>
              <a:t>a </a:t>
            </a:r>
            <a:r>
              <a:rPr lang="hu-HU" b="1" dirty="0" smtClean="0">
                <a:solidFill>
                  <a:srgbClr val="002060"/>
                </a:solidFill>
              </a:rPr>
              <a:t>17. </a:t>
            </a:r>
            <a:r>
              <a:rPr lang="hu-HU" b="1" dirty="0">
                <a:solidFill>
                  <a:srgbClr val="002060"/>
                </a:solidFill>
              </a:rPr>
              <a:t>század </a:t>
            </a:r>
            <a:r>
              <a:rPr lang="hu-HU" b="1" dirty="0" smtClean="0">
                <a:solidFill>
                  <a:srgbClr val="002060"/>
                </a:solidFill>
              </a:rPr>
              <a:t>elejéről</a:t>
            </a:r>
            <a:endParaRPr lang="hu-HU" b="1" dirty="0">
              <a:solidFill>
                <a:srgbClr val="002060"/>
              </a:solidFill>
            </a:endParaRPr>
          </a:p>
          <a:p>
            <a:pPr algn="ctr"/>
            <a:r>
              <a:rPr lang="pl-PL" b="1" dirty="0">
                <a:solidFill>
                  <a:srgbClr val="002060"/>
                </a:solidFill>
              </a:rPr>
              <a:t>A Habsburg uralkodÓt a magyar Szent</a:t>
            </a: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Koronával a </a:t>
            </a:r>
            <a:r>
              <a:rPr lang="hu-HU" b="1" dirty="0" smtClean="0">
                <a:solidFill>
                  <a:srgbClr val="002060"/>
                </a:solidFill>
              </a:rPr>
              <a:t>fején </a:t>
            </a:r>
            <a:r>
              <a:rPr lang="hu-HU" b="1" dirty="0">
                <a:solidFill>
                  <a:srgbClr val="002060"/>
                </a:solidFill>
              </a:rPr>
              <a:t>ábrázolták</a:t>
            </a:r>
          </a:p>
        </p:txBody>
      </p:sp>
    </p:spTree>
    <p:extLst>
      <p:ext uri="{BB962C8B-B14F-4D97-AF65-F5344CB8AC3E}">
        <p14:creationId xmlns:p14="http://schemas.microsoft.com/office/powerpoint/2010/main" val="8998173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6064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Habsburg uralmat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rendek ellensúlyozták.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Továbbra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működött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rendi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országgyűlés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amelynek legfőbb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joga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adók megszavazása volt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nemesi vármegyék is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rendiséget erősítették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de támaszkodott is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rájuk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bécsi kormányzat a törvények végrehajtásakor.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4" y="2132856"/>
            <a:ext cx="861969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43109" y="4784823"/>
            <a:ext cx="1929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végvárak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75856" y="1898378"/>
            <a:ext cx="5389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A Habsburg </a:t>
            </a:r>
            <a:r>
              <a:rPr lang="hu-HU" b="1" dirty="0" smtClean="0">
                <a:solidFill>
                  <a:srgbClr val="002060"/>
                </a:solidFill>
              </a:rPr>
              <a:t>kormányzati rendszer Magyarországon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662350" y="4800211"/>
            <a:ext cx="6254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Magyarország a kereszténység egyik védőbástyája volt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muzulmán hódítókkal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szemben védte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Európát.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63854" y="5508097"/>
            <a:ext cx="8101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 a teher a végvárakra nehezedett.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Új végvári rendszert kellett létrehozni az ország belsejében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Ennek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védhetősége azon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is múlott, mennyire tud alkalmazkodni a természeti környezethez.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515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swald Julia\Desktop\IMG_0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025747" cy="2263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Szembetűnő, hogy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várrendszer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nagyjából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síkság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hegyvidék találkozásánál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alakult ki.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várépítők felhasználták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védelem erősítésére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folyóvizek, a tavak,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mocsaras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területek adta lehetőségeket is.</a:t>
            </a:r>
          </a:p>
        </p:txBody>
      </p:sp>
      <p:sp>
        <p:nvSpPr>
          <p:cNvPr id="3" name="Téglalap 2"/>
          <p:cNvSpPr/>
          <p:nvPr/>
        </p:nvSpPr>
        <p:spPr>
          <a:xfrm>
            <a:off x="4283968" y="177281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végvárrendszer kiépítése és fenntartása azonban nagyon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sok pénzbe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került.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Királyi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Magyarország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erre egyedül nem volt képes.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Habsburg uralkodók révén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rendszeres</a:t>
            </a:r>
          </a:p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pénzügyi segélyt kapott a német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fejedelmektől, és a pápa is támogatást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nyújtott.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várépítéshez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szükséges építő anyagot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munkaerőt és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fuvart viszont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magyarok adták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églalap 3"/>
          <p:cNvSpPr/>
          <p:nvPr/>
        </p:nvSpPr>
        <p:spPr>
          <a:xfrm>
            <a:off x="635210" y="1772815"/>
            <a:ext cx="3648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Magyar és </a:t>
            </a:r>
            <a:r>
              <a:rPr lang="hu-HU" b="1" dirty="0" smtClean="0">
                <a:solidFill>
                  <a:schemeClr val="tx2"/>
                </a:solidFill>
              </a:rPr>
              <a:t>török végvári</a:t>
            </a:r>
            <a:br>
              <a:rPr lang="hu-HU" b="1" dirty="0" smtClean="0">
                <a:solidFill>
                  <a:schemeClr val="tx2"/>
                </a:solidFill>
              </a:rPr>
            </a:br>
            <a:r>
              <a:rPr lang="hu-HU" b="1" dirty="0" smtClean="0">
                <a:solidFill>
                  <a:schemeClr val="tx2"/>
                </a:solidFill>
              </a:rPr>
              <a:t>                               vitézek küzdelme.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8" y="4293095"/>
            <a:ext cx="3462844" cy="239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3889608" y="5764646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A királyi </a:t>
            </a:r>
            <a:r>
              <a:rPr lang="hu-HU" b="1" dirty="0" smtClean="0">
                <a:solidFill>
                  <a:srgbClr val="002060"/>
                </a:solidFill>
              </a:rPr>
              <a:t>Magyarország </a:t>
            </a:r>
            <a:r>
              <a:rPr lang="pt-BR" b="1" dirty="0" smtClean="0">
                <a:solidFill>
                  <a:srgbClr val="002060"/>
                </a:solidFill>
              </a:rPr>
              <a:t>bev</a:t>
            </a:r>
            <a:r>
              <a:rPr lang="hu-HU" b="1" dirty="0">
                <a:solidFill>
                  <a:srgbClr val="002060"/>
                </a:solidFill>
              </a:rPr>
              <a:t>é</a:t>
            </a:r>
            <a:r>
              <a:rPr lang="pt-BR" b="1" dirty="0" smtClean="0">
                <a:solidFill>
                  <a:srgbClr val="002060"/>
                </a:solidFill>
              </a:rPr>
              <a:t>telei, </a:t>
            </a:r>
            <a:r>
              <a:rPr lang="pt-BR" b="1" dirty="0">
                <a:solidFill>
                  <a:srgbClr val="002060"/>
                </a:solidFill>
              </a:rPr>
              <a:t>a végvárrendszer</a:t>
            </a: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f</a:t>
            </a:r>
            <a:r>
              <a:rPr lang="hu-HU" b="1" dirty="0" smtClean="0">
                <a:solidFill>
                  <a:srgbClr val="002060"/>
                </a:solidFill>
              </a:rPr>
              <a:t>enntartásának költségei.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65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60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végvári katonák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megjelenésével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új társadalmi réteg alakult ki.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török elől elmenekült nemesek, városi lakosok, j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obbágyok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álltak katonának.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Életük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nemcsak a harcok miatt volt nehéz. Fizetségüket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részben pénzben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részben természetben kapták, ez azonban gyakran elmaradt.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Erre utal ,,Se pénz, se posztó'' szólásunk.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260648"/>
            <a:ext cx="3881427" cy="2718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180499" y="2996541"/>
            <a:ext cx="331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 győri vár rajza a 16. században 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3466832"/>
            <a:ext cx="571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Az Erdélyi fejedelemség kialakulása</a:t>
            </a:r>
            <a:endParaRPr lang="hu-H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67544" y="4306163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Buda török kézre kerülése után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Szulejmán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szultán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ország keleti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felét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gyermek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János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királynak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Szapolyai özvegyének,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királynénak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adományozta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királyi udvar Erdélybe költözött.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79" y="3274206"/>
            <a:ext cx="1679575" cy="24844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4204955" y="5044827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/>
              <a:t>II. </a:t>
            </a:r>
            <a:r>
              <a:rPr lang="hu-HU" sz="2000" b="1" dirty="0" smtClean="0"/>
              <a:t>János</a:t>
            </a:r>
            <a:br>
              <a:rPr lang="hu-HU" sz="2000" b="1" dirty="0" smtClean="0"/>
            </a:br>
            <a:r>
              <a:rPr lang="hu-HU" b="1" i="1" dirty="0" smtClean="0"/>
              <a:t>(1540</a:t>
            </a:r>
            <a:r>
              <a:rPr lang="hu-HU" b="1" i="1" dirty="0"/>
              <a:t> – </a:t>
            </a:r>
            <a:r>
              <a:rPr lang="hu-HU" b="1" i="1" dirty="0" smtClean="0"/>
              <a:t>1571)</a:t>
            </a:r>
            <a:r>
              <a:rPr lang="hu-HU" b="1" i="1" dirty="0"/>
              <a:t> </a:t>
            </a: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dirty="0" smtClean="0"/>
              <a:t>1540-től</a:t>
            </a:r>
            <a:r>
              <a:rPr lang="hu-HU" dirty="0"/>
              <a:t> 1570-ig </a:t>
            </a:r>
            <a:r>
              <a:rPr lang="hu-HU" b="1" dirty="0"/>
              <a:t>II. János</a:t>
            </a:r>
            <a:r>
              <a:rPr lang="hu-HU" dirty="0"/>
              <a:t> néven választott magyar </a:t>
            </a:r>
            <a:r>
              <a:rPr lang="hu-HU" dirty="0" smtClean="0"/>
              <a:t>király</a:t>
            </a:r>
            <a:br>
              <a:rPr lang="hu-HU" dirty="0" smtClean="0"/>
            </a:br>
            <a:r>
              <a:rPr lang="hu-HU" b="1" dirty="0" smtClean="0"/>
              <a:t>János </a:t>
            </a:r>
            <a:r>
              <a:rPr lang="hu-HU" b="1" dirty="0"/>
              <a:t>Zsigmond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néven</a:t>
            </a:r>
            <a:r>
              <a:rPr lang="hu-HU" dirty="0"/>
              <a:t> Erdély első fejedelme </a:t>
            </a:r>
            <a:r>
              <a:rPr lang="hu-HU" dirty="0" smtClean="0"/>
              <a:t>(1565–1571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89920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3389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új uralkodói központ Gyulafehérváron alakult ki.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Szapolyai híve,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Fráter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György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hozzálátott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ú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 állam megszervezéséhez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Ezzel párhuzamosan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megkísérelte a két magyar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királyság egyesítését.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három részre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szakadt ország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újraegyesítésére ugyanis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csak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úgy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lett volna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esély,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hogy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II. János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király az Erdély feletti hatalmat átengedi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Ferdinánd királynak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aki szembeszáll a törökkel.</a:t>
            </a:r>
          </a:p>
        </p:txBody>
      </p:sp>
      <p:sp>
        <p:nvSpPr>
          <p:cNvPr id="4" name="Téglalap 3"/>
          <p:cNvSpPr/>
          <p:nvPr/>
        </p:nvSpPr>
        <p:spPr>
          <a:xfrm>
            <a:off x="4482019" y="321297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Habsburg uralkodónak azonban nem volt elég ereje sem Erdély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megvédésére,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sem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Buda visszafoglalására.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kísérlet kudarcba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fulladt.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Ferdinánd király halála után utóda egyezményt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kötött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Jánossal.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Szapolyai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fia lemondott a királyi címről, és János Zsigmond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néven Erdély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hozzá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kapcsolt magyarországi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Részek első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fejedelme lett.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69" y="203706"/>
            <a:ext cx="4025900" cy="2408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211471" y="2637273"/>
            <a:ext cx="3113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Korabeli térkép a három részre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szakadt országról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6" y="3869567"/>
            <a:ext cx="3679873" cy="2335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-16231" y="6204595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 </a:t>
            </a:r>
            <a:r>
              <a:rPr lang="hu-HU" b="1" dirty="0">
                <a:solidFill>
                  <a:srgbClr val="002060"/>
                </a:solidFill>
              </a:rPr>
              <a:t>Fráter </a:t>
            </a:r>
            <a:r>
              <a:rPr lang="hu-HU" b="1" dirty="0" smtClean="0">
                <a:solidFill>
                  <a:srgbClr val="002060"/>
                </a:solidFill>
              </a:rPr>
              <a:t>Györgyöt Ferdinánd király meggyilkoltatta,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mert nem bízott benne.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680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23528" y="3326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János Zsigmond utód nélkül halt meg.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Ekkor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erdélyi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rendek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gazdag főurat,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Báthori Istvánt választották fejedelemmé.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Báthori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tekintélyét növelte,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hogy 1576-ban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lengyel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királlyá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is koronázták.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2341298"/>
            <a:ext cx="4309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6600"/>
                </a:solidFill>
              </a:rPr>
              <a:t>Emlékszel, hogy mikor történt hasonló </a:t>
            </a:r>
            <a:br>
              <a:rPr lang="hu-HU" sz="2000" b="1" dirty="0" smtClean="0">
                <a:solidFill>
                  <a:srgbClr val="006600"/>
                </a:solidFill>
              </a:rPr>
            </a:br>
            <a:r>
              <a:rPr lang="hu-HU" sz="2000" b="1" dirty="0" smtClean="0">
                <a:solidFill>
                  <a:srgbClr val="006600"/>
                </a:solidFill>
              </a:rPr>
              <a:t>dolog magyar királlyal?</a:t>
            </a:r>
            <a:endParaRPr lang="hu-HU" sz="2000" b="1" dirty="0">
              <a:solidFill>
                <a:srgbClr val="0066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2834" y="2931988"/>
            <a:ext cx="4800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A 14. században, I. (Nagy) Lajos királyunkat </a:t>
            </a:r>
            <a:br>
              <a:rPr lang="hu-HU" sz="2000" b="1" dirty="0" smtClean="0">
                <a:solidFill>
                  <a:srgbClr val="C00000"/>
                </a:solidFill>
              </a:rPr>
            </a:br>
            <a:r>
              <a:rPr lang="hu-HU" sz="2000" b="1" dirty="0" smtClean="0">
                <a:solidFill>
                  <a:srgbClr val="C00000"/>
                </a:solidFill>
              </a:rPr>
              <a:t>választották lengyel uralkodóvá.</a:t>
            </a:r>
            <a:endParaRPr lang="hu-HU" sz="20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bign.sulinet.hu/bath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42" y="195795"/>
            <a:ext cx="2049307" cy="28075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6732240" y="707018"/>
            <a:ext cx="24117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Báthori István</a:t>
            </a:r>
            <a:br>
              <a:rPr lang="hu-HU" sz="2000" b="1" dirty="0" smtClean="0"/>
            </a:br>
            <a:r>
              <a:rPr lang="hu-HU" b="1" i="1" dirty="0"/>
              <a:t> </a:t>
            </a:r>
            <a:r>
              <a:rPr lang="hu-HU" b="1" i="1" dirty="0" smtClean="0"/>
              <a:t>(1533-1586</a:t>
            </a:r>
            <a:r>
              <a:rPr lang="hu-HU" dirty="0" smtClean="0"/>
              <a:t>)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erdélyi</a:t>
            </a:r>
            <a:r>
              <a:rPr lang="hu-HU" dirty="0"/>
              <a:t> fejedelem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/>
              <a:t>1571–1586</a:t>
            </a:r>
            <a:r>
              <a:rPr lang="hu-HU" dirty="0" smtClean="0"/>
              <a:t>),</a:t>
            </a:r>
            <a:br>
              <a:rPr lang="hu-HU" dirty="0" smtClean="0"/>
            </a:br>
            <a:r>
              <a:rPr lang="hu-HU" dirty="0"/>
              <a:t> Lengyelország királya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/>
              <a:t>1576–1586)</a:t>
            </a:r>
          </a:p>
        </p:txBody>
      </p:sp>
    </p:spTree>
    <p:extLst>
      <p:ext uri="{BB962C8B-B14F-4D97-AF65-F5344CB8AC3E}">
        <p14:creationId xmlns:p14="http://schemas.microsoft.com/office/powerpoint/2010/main" val="4568512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660</Words>
  <Application>Microsoft Office PowerPoint</Application>
  <PresentationFormat>Diavetítés a képernyőre (4:3 oldalarány)</PresentationFormat>
  <Paragraphs>43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Nagykanizsa, Városkapu krt. 1/a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Tikos Kálmán</dc:creator>
  <cp:lastModifiedBy>Tikos Kálmán</cp:lastModifiedBy>
  <cp:revision>221</cp:revision>
  <dcterms:created xsi:type="dcterms:W3CDTF">2014-08-11T10:52:21Z</dcterms:created>
  <dcterms:modified xsi:type="dcterms:W3CDTF">2021-04-19T11:22:30Z</dcterms:modified>
</cp:coreProperties>
</file>