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29" r:id="rId7"/>
    <p:sldId id="261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7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7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29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5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5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7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24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0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0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4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7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6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62EC-E827-41D3-A919-8D93827A0C9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544C1-0C81-486C-815C-C6C051FA6F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Nelli és Kálmán\Desktop\4.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24964"/>
            <a:ext cx="1835695" cy="33308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elli és Kálmán\Desktop\3.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03" y="4005064"/>
            <a:ext cx="2018102" cy="28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lli és Kálmán\Desktop\2.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98"/>
            <a:ext cx="2246598" cy="2872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lli és Kálmán\Desktop\1.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65" y="0"/>
            <a:ext cx="2045350" cy="2887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elli és Kálmán\Desktop\Új kép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132630" cy="6521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 NÉP TÖRTÉNETE AZ</a:t>
            </a:r>
            <a:b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ÁRPÁDOK KORÁBAN</a:t>
            </a:r>
            <a:b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IX. századtól 1301-ig.</a:t>
            </a:r>
          </a:p>
        </p:txBody>
      </p:sp>
    </p:spTree>
    <p:extLst>
      <p:ext uri="{BB962C8B-B14F-4D97-AF65-F5344CB8AC3E}">
        <p14:creationId xmlns:p14="http://schemas.microsoft.com/office/powerpoint/2010/main" val="16117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87624" y="188639"/>
            <a:ext cx="6742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Megtelepedés és kalandozások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8" y="1367190"/>
            <a:ext cx="225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Megtelepedés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194487" y="2420888"/>
            <a:ext cx="3888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 megtelepedése törzsenként történhetett.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bizonytalan, hogy melyik törzs hol élt.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régészeti leletekből ugyanis csak annyi tudható meg, hogy egy adott helyen megtelepedett a magyarság, de arról nem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szólnak, hogy annak melyik törzse volt az. Némi segítséget nyújt,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középkori település nevében megőrződtek a törzsek elnevezései.</a:t>
            </a:r>
          </a:p>
        </p:txBody>
      </p:sp>
      <p:sp>
        <p:nvSpPr>
          <p:cNvPr id="6" name="Téglalap 5"/>
          <p:cNvSpPr/>
          <p:nvPr/>
        </p:nvSpPr>
        <p:spPr>
          <a:xfrm>
            <a:off x="4427984" y="46531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Valószínű, hogy előnyben részesítették a sík, folyóparti helyeket, amelyek alkalmasak voltak az állattartásra.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Árpádok törzse központi helyet foglalt el.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Területük először a Duna-Tisza közére terjedhetett ki, majd átkerült a Dunántúl északkeleti részére.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196752"/>
            <a:ext cx="2394983" cy="159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86" y="1196752"/>
            <a:ext cx="2397433" cy="159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91" y="3026621"/>
            <a:ext cx="2424394" cy="161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3923928" y="2657289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Veremház készítésének folyamata.</a:t>
            </a:r>
          </a:p>
        </p:txBody>
      </p:sp>
    </p:spTree>
    <p:extLst>
      <p:ext uri="{BB962C8B-B14F-4D97-AF65-F5344CB8AC3E}">
        <p14:creationId xmlns:p14="http://schemas.microsoft.com/office/powerpoint/2010/main" val="25359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2366" y="29200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Kalandozások</a:t>
            </a:r>
          </a:p>
        </p:txBody>
      </p:sp>
      <p:sp>
        <p:nvSpPr>
          <p:cNvPr id="3" name="Téglalap 2"/>
          <p:cNvSpPr/>
          <p:nvPr/>
        </p:nvSpPr>
        <p:spPr>
          <a:xfrm>
            <a:off x="247708" y="908720"/>
            <a:ext cx="87167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 a honfoglalás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korában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nomád életmódot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folytatott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főleg juhokat és lovakat tenyésztettek.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földművelés alig játszott szerepet a gazdálkodásukban.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év nagy részében állataikkal a legelőket járták.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Ezekből viszont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Kárpát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medencében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vándorlás korábbi állomásaihoz képest jóval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kevesebb állt rendelkezésre.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hiányzó élelmiszert és egyéb termékeket letelepült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szomszédaik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kirablásából próbálták megszerezni.</a:t>
            </a:r>
          </a:p>
        </p:txBody>
      </p:sp>
      <p:sp>
        <p:nvSpPr>
          <p:cNvPr id="4" name="Téglalap 3"/>
          <p:cNvSpPr/>
          <p:nvPr/>
        </p:nvSpPr>
        <p:spPr>
          <a:xfrm>
            <a:off x="272364" y="3645024"/>
            <a:ext cx="53077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magyarságmát a honfoglalás előtt is indított  katonai vállalkozásokat.</a:t>
            </a:r>
          </a:p>
          <a:p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Kalandozásoknak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a 899 és 970 közötti zsákmányszerző hadjáratokat nevezzük.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leginkább nyugat és dél felé irányultak.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Elődeink még az Atlanti - óceánig is eljutottak!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jellegzetes könnyűlovas harcmodor és fegyverzet (íj, nyíl, szablya) óriási riadalmat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váltott ki a megtámadott népekből.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13" y="3571903"/>
            <a:ext cx="3285182" cy="2412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649335" y="598441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kalandozó hadjáratok legfontosabb irányai </a:t>
            </a:r>
          </a:p>
        </p:txBody>
      </p:sp>
    </p:spTree>
    <p:extLst>
      <p:ext uri="{BB962C8B-B14F-4D97-AF65-F5344CB8AC3E}">
        <p14:creationId xmlns:p14="http://schemas.microsoft.com/office/powerpoint/2010/main" val="13237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1924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magyarok törzsenként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indultak egyre távolabbi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rabló hadjárataikra.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portyákat nem a kaland kedvéért indították.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Nemesfémet, értékes szöveteket, rabszolgákat, élelmet zsákmányoltak.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foglyokat gyakran még a helyszínen eladták.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91880" y="4005064"/>
            <a:ext cx="5472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 sikerének oka, hogy ebben az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időben Európában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feudális anarchia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uralkodott.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támadok ezt kihasználták.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Miután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Ottó német – római császár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erős központi hatalmat hozott létre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 sikertelenebbek lettek.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fejlettebb lovagi harcmodor is érvényesülni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kezdett a magyarok könnyű lovasságával szemben.</a:t>
            </a:r>
          </a:p>
        </p:txBody>
      </p:sp>
      <p:pic>
        <p:nvPicPr>
          <p:cNvPr id="4098" name="Picture 2" descr="C:\Users\Nelli és Kálmán\Desktop\3.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2214"/>
            <a:ext cx="2448272" cy="34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599739" y="260648"/>
            <a:ext cx="2364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rettegett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lovas, akitől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Európa lakosságának 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része félt.</a:t>
            </a:r>
          </a:p>
        </p:txBody>
      </p:sp>
      <p:pic>
        <p:nvPicPr>
          <p:cNvPr id="4100" name="Picture 4" descr="http://mek.niif.hu/01900/01992/html/cd1m/kepek/eletmod/em142li9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26" y="1460977"/>
            <a:ext cx="1655372" cy="20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732240" y="3573016"/>
            <a:ext cx="23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visszacsapó reflex íj</a:t>
            </a:r>
          </a:p>
        </p:txBody>
      </p:sp>
      <p:pic>
        <p:nvPicPr>
          <p:cNvPr id="4102" name="Picture 6" descr="http://upload.wikimedia.org/wikipedia/hu/thumb/8/8d/Ott%C3%B3_r%C3%A9zmetszeten.jpg/172px-Ott%C3%B3_r%C3%A9zmetszet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26452"/>
            <a:ext cx="1844605" cy="25738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287523" y="5046262"/>
            <a:ext cx="30687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I. Ottó</a:t>
            </a:r>
            <a:r>
              <a:rPr lang="hu-HU" dirty="0"/>
              <a:t> vagy </a:t>
            </a:r>
            <a:r>
              <a:rPr lang="hu-HU" b="1" dirty="0"/>
              <a:t>Nagy</a:t>
            </a:r>
            <a:r>
              <a:rPr lang="hu-HU" dirty="0"/>
              <a:t> </a:t>
            </a:r>
            <a:r>
              <a:rPr lang="hu-HU" b="1" dirty="0"/>
              <a:t>Ottó</a:t>
            </a:r>
            <a:br>
              <a:rPr lang="hu-HU" dirty="0"/>
            </a:br>
            <a:r>
              <a:rPr lang="hu-HU" dirty="0"/>
              <a:t>(912 – 973)</a:t>
            </a:r>
            <a:br>
              <a:rPr lang="hu-HU" dirty="0"/>
            </a:br>
            <a:r>
              <a:rPr lang="hu-HU" dirty="0"/>
              <a:t>német császár;</a:t>
            </a:r>
            <a:br>
              <a:rPr lang="hu-HU" dirty="0"/>
            </a:br>
            <a:r>
              <a:rPr lang="hu-HU" dirty="0"/>
              <a:t>a Német-római Birodalom </a:t>
            </a:r>
            <a:br>
              <a:rPr lang="hu-HU" dirty="0"/>
            </a:br>
            <a:r>
              <a:rPr lang="hu-HU" dirty="0"/>
              <a:t>megszervezője</a:t>
            </a:r>
          </a:p>
        </p:txBody>
      </p:sp>
    </p:spTree>
    <p:extLst>
      <p:ext uri="{BB962C8B-B14F-4D97-AF65-F5344CB8AC3E}">
        <p14:creationId xmlns:p14="http://schemas.microsoft.com/office/powerpoint/2010/main" val="1987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4472" y="116632"/>
            <a:ext cx="5153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következményei</a:t>
            </a:r>
          </a:p>
        </p:txBody>
      </p:sp>
      <p:sp>
        <p:nvSpPr>
          <p:cNvPr id="3" name="Téglalap 2"/>
          <p:cNvSpPr/>
          <p:nvPr/>
        </p:nvSpPr>
        <p:spPr>
          <a:xfrm>
            <a:off x="251519" y="651099"/>
            <a:ext cx="3528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hadjáratokban a magyar törzsek hadakozásra képes férfitagjai vettek részt.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törzsi vezetők és az egyszerű katonák nem egyformán részesültek a zsákmányból, így megnőtt közöttük a vagyoni különbség.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egy időben a törzsfők körül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megerősödött a katonai kíséret.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törzsenként folytatott portyák arra is utalnak, hogy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fejedelmi hatalom meggyengült.</a:t>
            </a:r>
          </a:p>
        </p:txBody>
      </p:sp>
      <p:sp>
        <p:nvSpPr>
          <p:cNvPr id="4" name="Téglalap 3"/>
          <p:cNvSpPr/>
          <p:nvPr/>
        </p:nvSpPr>
        <p:spPr>
          <a:xfrm>
            <a:off x="4283968" y="386129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korának végén,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955-től (ekkor szenvedték el a magyarok legsúlyosabb vereséget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Augsburgnál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hagyomány szerint Árpád unokája,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Taksony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fejedelem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a nyugati hadjáratok kudarcát látva keleti kapcsolatait erősítette a kazárokkal és a besenyőkkel.</a:t>
            </a:r>
          </a:p>
        </p:txBody>
      </p:sp>
      <p:pic>
        <p:nvPicPr>
          <p:cNvPr id="5122" name="Picture 2" descr="C:\Users\Nelli és Kálmán\Desktop\5.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66" y="5453941"/>
            <a:ext cx="3462099" cy="12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80661" y="5052304"/>
            <a:ext cx="356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egyik „ereklyéje”,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Lehel kürtje.</a:t>
            </a:r>
          </a:p>
        </p:txBody>
      </p:sp>
      <p:pic>
        <p:nvPicPr>
          <p:cNvPr id="5124" name="Picture 4" descr="http://mek.oszk.hu/01900/01992/html/cd1m/kepek/tortenelem/to354rg9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77" y="378242"/>
            <a:ext cx="2612291" cy="348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568570" y="836712"/>
            <a:ext cx="2794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augsburgi vagy </a:t>
            </a:r>
            <a:b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lech</a:t>
            </a:r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mezei csata 955-ben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037212" y="2131425"/>
            <a:ext cx="2701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006600"/>
                </a:solidFill>
              </a:rPr>
              <a:t>A vázlatot tanulmányozva,</a:t>
            </a:r>
            <a:br>
              <a:rPr lang="hu-HU" b="1" dirty="0">
                <a:solidFill>
                  <a:srgbClr val="006600"/>
                </a:solidFill>
              </a:rPr>
            </a:br>
            <a:r>
              <a:rPr lang="hu-HU" b="1" dirty="0">
                <a:solidFill>
                  <a:srgbClr val="006600"/>
                </a:solidFill>
              </a:rPr>
              <a:t>milyen következtetést</a:t>
            </a:r>
            <a:br>
              <a:rPr lang="hu-HU" b="1" dirty="0">
                <a:solidFill>
                  <a:srgbClr val="006600"/>
                </a:solidFill>
              </a:rPr>
            </a:br>
            <a:r>
              <a:rPr lang="hu-HU" b="1" dirty="0">
                <a:solidFill>
                  <a:srgbClr val="006600"/>
                </a:solidFill>
              </a:rPr>
              <a:t> vonhatunk le?</a:t>
            </a:r>
          </a:p>
        </p:txBody>
      </p:sp>
    </p:spTree>
    <p:extLst>
      <p:ext uri="{BB962C8B-B14F-4D97-AF65-F5344CB8AC3E}">
        <p14:creationId xmlns:p14="http://schemas.microsoft.com/office/powerpoint/2010/main" val="22802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679"/>
            <a:ext cx="7632848" cy="6505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3991" y="717864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Egészítsd ki a szöveget!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honfoglalás ....................-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zajlott.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Ezután a megtelepedés …………. …történt.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Rövidesen megindultak a kalandozásoknak nevezett katonai vállalkozások, amelyek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valójában ......................................... hadjáratok voltak.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azért folytak, mert a magyaroknak a kevés legelő miatt a ................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életmódról át kellett térniük a letelepedett életmódra.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hiányzó ……….... és egyéb termékeket próbáltak így megszerezni.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kalandozások következtében megerősödött a törzsi vezető réteg és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................kíséretük.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8788" y="159791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sp>
        <p:nvSpPr>
          <p:cNvPr id="4" name="Téglalap 3"/>
          <p:cNvSpPr/>
          <p:nvPr/>
        </p:nvSpPr>
        <p:spPr>
          <a:xfrm>
            <a:off x="2555775" y="1299847"/>
            <a:ext cx="1296145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895 - 900</a:t>
            </a:r>
          </a:p>
        </p:txBody>
      </p:sp>
      <p:sp>
        <p:nvSpPr>
          <p:cNvPr id="5" name="Téglalap 4"/>
          <p:cNvSpPr/>
          <p:nvPr/>
        </p:nvSpPr>
        <p:spPr>
          <a:xfrm>
            <a:off x="2555775" y="1949383"/>
            <a:ext cx="1584176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törzsenként</a:t>
            </a:r>
          </a:p>
        </p:txBody>
      </p:sp>
      <p:sp>
        <p:nvSpPr>
          <p:cNvPr id="7" name="Téglalap 6"/>
          <p:cNvSpPr/>
          <p:nvPr/>
        </p:nvSpPr>
        <p:spPr>
          <a:xfrm>
            <a:off x="1284110" y="3143277"/>
            <a:ext cx="2727960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zsákmányszerző, rabló </a:t>
            </a:r>
          </a:p>
        </p:txBody>
      </p:sp>
      <p:sp>
        <p:nvSpPr>
          <p:cNvPr id="8" name="Téglalap 7"/>
          <p:cNvSpPr/>
          <p:nvPr/>
        </p:nvSpPr>
        <p:spPr>
          <a:xfrm>
            <a:off x="7668344" y="3737960"/>
            <a:ext cx="1080120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nomád</a:t>
            </a:r>
          </a:p>
        </p:txBody>
      </p:sp>
      <p:sp>
        <p:nvSpPr>
          <p:cNvPr id="9" name="Téglalap 8"/>
          <p:cNvSpPr/>
          <p:nvPr/>
        </p:nvSpPr>
        <p:spPr>
          <a:xfrm>
            <a:off x="1096025" y="4946352"/>
            <a:ext cx="1584176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élelmet</a:t>
            </a:r>
          </a:p>
        </p:txBody>
      </p:sp>
      <p:sp>
        <p:nvSpPr>
          <p:cNvPr id="10" name="Téglalap 9"/>
          <p:cNvSpPr/>
          <p:nvPr/>
        </p:nvSpPr>
        <p:spPr>
          <a:xfrm>
            <a:off x="33843" y="6166188"/>
            <a:ext cx="1584176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katonai</a:t>
            </a:r>
          </a:p>
        </p:txBody>
      </p:sp>
    </p:spTree>
    <p:extLst>
      <p:ext uri="{BB962C8B-B14F-4D97-AF65-F5344CB8AC3E}">
        <p14:creationId xmlns:p14="http://schemas.microsoft.com/office/powerpoint/2010/main" val="13089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6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fejedelmi hatalom viszont ....................... 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hadjáratok akkor zárultak le, amikor a magyarok több vereséget szenvedtek,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legnagyobbat 955-ben ………………..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-nál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/>
          </a:p>
        </p:txBody>
      </p:sp>
      <p:sp>
        <p:nvSpPr>
          <p:cNvPr id="3" name="Téglalap 2"/>
          <p:cNvSpPr/>
          <p:nvPr/>
        </p:nvSpPr>
        <p:spPr>
          <a:xfrm>
            <a:off x="3239089" y="281151"/>
            <a:ext cx="1584176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meggyengült</a:t>
            </a:r>
          </a:p>
        </p:txBody>
      </p:sp>
      <p:sp>
        <p:nvSpPr>
          <p:cNvPr id="4" name="Téglalap 3"/>
          <p:cNvSpPr/>
          <p:nvPr/>
        </p:nvSpPr>
        <p:spPr>
          <a:xfrm>
            <a:off x="2708265" y="1539648"/>
            <a:ext cx="1907449" cy="2880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Augsburgnál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71" y="2464443"/>
            <a:ext cx="554236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24393" y="2282670"/>
            <a:ext cx="3239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Mely helyhez köthetők a térképvázlat számai?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3568" y="3212976"/>
            <a:ext cx="1895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 Augsburg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 Bizánc</a:t>
            </a:r>
          </a:p>
        </p:txBody>
      </p:sp>
      <p:sp>
        <p:nvSpPr>
          <p:cNvPr id="7" name="Téglalap 6"/>
          <p:cNvSpPr/>
          <p:nvPr/>
        </p:nvSpPr>
        <p:spPr>
          <a:xfrm>
            <a:off x="886488" y="2971552"/>
            <a:ext cx="401041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1.</a:t>
            </a:r>
          </a:p>
        </p:txBody>
      </p:sp>
      <p:sp>
        <p:nvSpPr>
          <p:cNvPr id="9" name="Téglalap 8"/>
          <p:cNvSpPr/>
          <p:nvPr/>
        </p:nvSpPr>
        <p:spPr>
          <a:xfrm>
            <a:off x="886487" y="3577259"/>
            <a:ext cx="401041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2.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07870" y="4278478"/>
            <a:ext cx="3223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Írd le, hogy mely irányokba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zajlottak a hadjáratok!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39552" y="508140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a). ……………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b). …………..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886488" y="4944291"/>
            <a:ext cx="1404920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déli irányba</a:t>
            </a:r>
          </a:p>
        </p:txBody>
      </p:sp>
      <p:sp>
        <p:nvSpPr>
          <p:cNvPr id="14" name="Téglalap 13"/>
          <p:cNvSpPr/>
          <p:nvPr/>
        </p:nvSpPr>
        <p:spPr>
          <a:xfrm>
            <a:off x="886487" y="5521007"/>
            <a:ext cx="1404920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nyugat felé</a:t>
            </a:r>
          </a:p>
        </p:txBody>
      </p:sp>
      <p:sp>
        <p:nvSpPr>
          <p:cNvPr id="15" name="Balra nyíl 14"/>
          <p:cNvSpPr/>
          <p:nvPr/>
        </p:nvSpPr>
        <p:spPr>
          <a:xfrm rot="761737">
            <a:off x="5755954" y="3618970"/>
            <a:ext cx="1227114" cy="4679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b). 30% - </a:t>
            </a:r>
            <a:r>
              <a:rPr lang="hu-H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alra nyíl 16"/>
          <p:cNvSpPr/>
          <p:nvPr/>
        </p:nvSpPr>
        <p:spPr>
          <a:xfrm rot="20421938">
            <a:off x="5825548" y="4218767"/>
            <a:ext cx="1184706" cy="435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/>
              <a:t>a). 70% - </a:t>
            </a:r>
            <a:r>
              <a:rPr lang="hu-HU" sz="1200" b="1" dirty="0" err="1"/>
              <a:t>ban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41779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9" grpId="0" animBg="1"/>
      <p:bldP spid="8" grpId="0"/>
      <p:bldP spid="10" grpId="0"/>
      <p:bldP spid="11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718</Words>
  <Application>Microsoft Office PowerPoint</Application>
  <PresentationFormat>Diavetítés a képernyőre (4:3 oldalarány)</PresentationFormat>
  <Paragraphs>52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Office-téma</vt:lpstr>
      <vt:lpstr>MAGYAR NÉP TÖRTÉNETE AZ ÁRPÁDOK KORÁBAN a IX. századtól 1301-ig.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NÉP TÖRTÉNETE AZ ÁRPÁDOK KORÁBAN a IX. századtól 1301-ig.</dc:title>
  <dc:creator>Nelli és Kálmán</dc:creator>
  <cp:lastModifiedBy>Kálmán Tikos</cp:lastModifiedBy>
  <cp:revision>253</cp:revision>
  <dcterms:created xsi:type="dcterms:W3CDTF">2014-01-03T11:01:44Z</dcterms:created>
  <dcterms:modified xsi:type="dcterms:W3CDTF">2022-12-28T12:40:24Z</dcterms:modified>
</cp:coreProperties>
</file>