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9" r:id="rId3"/>
    <p:sldId id="270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5484-63D9-493A-BB51-6FDDFF2F9D09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B986-0CD6-414A-9B9B-141DA69FF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1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D29-663A-49D1-A18B-E1A9887D7F87}" type="datetimeFigureOut">
              <a:rPr lang="hu-HU" smtClean="0"/>
              <a:t>2020. 04. 10.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5" y="290288"/>
            <a:ext cx="4248471" cy="53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86" y="290289"/>
            <a:ext cx="4251025" cy="53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619672" y="5629806"/>
            <a:ext cx="6217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VIRÁGZÓ ÉS HANYATLÓ </a:t>
            </a:r>
            <a:b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hu-H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KÖZÉPKOR MAGYARORSZÁGON</a:t>
            </a:r>
            <a:endParaRPr lang="hu-H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359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5020"/>
            <a:ext cx="57919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Nagy Lajos, a lovagkirály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3528" y="884831"/>
            <a:ext cx="6776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„Csaknem minden évben…hadat indított”.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05562" y="3995678"/>
            <a:ext cx="4715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trónt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azonban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egyedül Johanna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örökölte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Andrást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pedig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meggyilkolták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Lajos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hadjáratokat indított Nápoly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ellen, hogy megbosszulja öccse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halá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és megszerezze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trónt.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várost ugyan elfoglalta,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de hátrahagyott seregét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elűzték.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(Nagy) Lajos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nevéhez fűződik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viszont Dalmácia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újbóli meghódítása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églalap 4"/>
          <p:cNvSpPr/>
          <p:nvPr/>
        </p:nvSpPr>
        <p:spPr>
          <a:xfrm>
            <a:off x="204988" y="1484784"/>
            <a:ext cx="508709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Károlyt fia, I. (Nagy) Lajos követte a trónon.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fenti idézet az ő életrajzírójától származik, és jól jellemzi uralkodását.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Nápoly ellen egy családi tragédia miatt tört ki háború.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Testvére, András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nápolyi királynőt, Johannát vette feleségül,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abban a reményben, hogy a királyság is az övé lesz.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368" y="1408051"/>
            <a:ext cx="2325687" cy="259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569804" y="1853275"/>
            <a:ext cx="15263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(Nagy) Lajos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uralkodása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idején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fennhatósága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alákerült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területek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Users\TikiKami\Desktop\IMG_0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283" y="4212572"/>
            <a:ext cx="1826443" cy="2645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13351" y="4525119"/>
            <a:ext cx="25745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(Nagy) </a:t>
            </a:r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Lajos</a:t>
            </a:r>
            <a:b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i="1" dirty="0" smtClean="0"/>
              <a:t> (</a:t>
            </a:r>
            <a:r>
              <a:rPr lang="hu-HU" b="1" i="1" dirty="0"/>
              <a:t> </a:t>
            </a:r>
            <a:r>
              <a:rPr lang="hu-HU" b="1" i="1" dirty="0" smtClean="0"/>
              <a:t>1326</a:t>
            </a:r>
            <a:r>
              <a:rPr lang="hu-HU" b="1" i="1" dirty="0"/>
              <a:t> -</a:t>
            </a:r>
            <a:r>
              <a:rPr lang="hu-HU" b="1" i="1" dirty="0" smtClean="0"/>
              <a:t>1382)</a:t>
            </a:r>
            <a:r>
              <a:rPr lang="hu-HU" dirty="0"/>
              <a:t/>
            </a:r>
            <a:br>
              <a:rPr lang="hu-HU" dirty="0"/>
            </a:br>
            <a:r>
              <a:rPr lang="hu-HU" b="1" dirty="0"/>
              <a:t> (1342–1382</a:t>
            </a:r>
            <a:r>
              <a:rPr lang="hu-HU" b="1" dirty="0" smtClean="0"/>
              <a:t>)</a:t>
            </a:r>
            <a:br>
              <a:rPr lang="hu-HU" b="1" dirty="0" smtClean="0"/>
            </a:br>
            <a:r>
              <a:rPr lang="hu-HU" b="1" dirty="0" smtClean="0"/>
              <a:t> Magyarország</a:t>
            </a:r>
            <a:br>
              <a:rPr lang="hu-HU" b="1" dirty="0" smtClean="0"/>
            </a:br>
            <a:r>
              <a:rPr lang="hu-HU" b="1" dirty="0" smtClean="0"/>
              <a:t> </a:t>
            </a:r>
            <a:r>
              <a:rPr lang="hu-HU" b="1" dirty="0"/>
              <a:t>é</a:t>
            </a:r>
            <a:r>
              <a:rPr lang="hu-HU" b="1" dirty="0" smtClean="0"/>
              <a:t>s Lengyelország</a:t>
            </a:r>
            <a:br>
              <a:rPr lang="hu-HU" b="1" dirty="0" smtClean="0"/>
            </a:br>
            <a:r>
              <a:rPr lang="hu-HU" b="1" dirty="0"/>
              <a:t> (1370–1382</a:t>
            </a:r>
            <a:r>
              <a:rPr lang="hu-HU" b="1" dirty="0" smtClean="0"/>
              <a:t>)</a:t>
            </a:r>
            <a:br>
              <a:rPr lang="hu-HU" b="1" dirty="0" smtClean="0"/>
            </a:br>
            <a:r>
              <a:rPr lang="hu-HU" dirty="0"/>
              <a:t> Anjou-házi királya volt.</a:t>
            </a:r>
          </a:p>
        </p:txBody>
      </p:sp>
    </p:spTree>
    <p:extLst>
      <p:ext uri="{BB962C8B-B14F-4D97-AF65-F5344CB8AC3E}">
        <p14:creationId xmlns:p14="http://schemas.microsoft.com/office/powerpoint/2010/main" val="321877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2370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Megtartotta apja korábbi jó kapcsolatait a lengyelekkel, ő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szomszédaik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ellen többször megsegítette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lengyel királyt halála (1370) után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visegrádi szerződés értelmében Lajos király követte a trónon.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nem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jelentette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a két ország egyesült, hanem csupán azt,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hogy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egyetlen uralkodó irányította a két ö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nálló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államot.</a:t>
            </a:r>
          </a:p>
        </p:txBody>
      </p:sp>
      <p:pic>
        <p:nvPicPr>
          <p:cNvPr id="3074" name="Picture 2" descr="http://m.blog.hu/to/toriblog/image/NLbirodal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358"/>
            <a:ext cx="3384376" cy="3686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51520" y="3573016"/>
            <a:ext cx="4164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Kancellária, várospolitika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51520" y="4365104"/>
            <a:ext cx="48244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Uralkodása alatt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írásbeli ügyek száma jelentősen megnőtt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és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korábbi hivatalok képtelenek voltak megbirkózni a feladattal.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Ezért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 kancelláriákat hozott létre.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egyik a király bizalmas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iratait kezelte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másik a bíráskodási ügyeket és az oklevelek kiadását intézte.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222" y="3834626"/>
            <a:ext cx="373420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998355" y="6354906"/>
            <a:ext cx="4083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Lajos elfogadja a felajánlott lengyel trónt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32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Nagy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Lajos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bőkezű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volt a városokkal i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Nekik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elsősorban kiváltságokat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adományozott: vámmentességet az országon belül és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szomszédokkal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való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kereskedésben. Budának, Kassának, Brassónak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árumegállító jogot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biztosított,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Sárvárnak pedig lehetővé tette, hogy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szabadon beköltözhessenek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oda a környékbeli parasztok.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49568" y="3257899"/>
            <a:ext cx="34547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Nagy Lajos törvényei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329385" y="414908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nápolyi hadjáratokról visszatérő katonák pestist hurcoltak be az országba.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lakosság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ország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egyes részein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megfogyatkozott.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Mivel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kevés volt a munkára fogható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ember,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gazdagabb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földesurak kedvezményeket ígérve próbálták</a:t>
            </a:r>
          </a:p>
          <a:p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a parasztokat birtokaikra csalogatni.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6292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4880572" y="3630510"/>
            <a:ext cx="4042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</a:t>
            </a:r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zázadi uralkodók családi kapcsolatai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mek.oszk.hu/01900/01948/html/cd3m/kepek/c0094sf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09" y="3999842"/>
            <a:ext cx="4005857" cy="2253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79392" y="6253137"/>
            <a:ext cx="2591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Lajos király aranyforintja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2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9751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Ugyanekkor 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nemesek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országgyűlésen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kérték Nagy Lajost, hogy erősítse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Aranybulla rendelkezéseit.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 1351-ben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nemcsak megerősítette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Aranybullát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hanem új törvénypontokkal egészítette ki.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27984" y="249289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Lajos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király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elrendelte, hogy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jobbágyoktól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 kell szedni 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kilencedet.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Semmilyen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kedvezményt nem engedett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kisebb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birtokosok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érdekeit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szolgálta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akik nem tudták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engedményekkel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magukhoz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csábítani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jobbágyokat.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9512" y="502608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megerősítette a nemesek jobbágyaik feletti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bíráskodási, ítélkezési jogát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azaz az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„úriszék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'' intézményét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már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korábban is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létezett,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ezután 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súlyosabb vétségekre is kiterjedt.</a:t>
            </a:r>
          </a:p>
        </p:txBody>
      </p:sp>
      <p:pic>
        <p:nvPicPr>
          <p:cNvPr id="5122" name="Picture 2" descr="http://www.phil-inst.hu/recepcio/img/img/nagy/km56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060" y="4431888"/>
            <a:ext cx="1952533" cy="2374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694740" y="4880252"/>
            <a:ext cx="244926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földesúrnak törvény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adta joga volt ítélkeznie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jobbágya felett.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birtokán élet-halál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 volt.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mek.oszk.hu/01900/01948/html/cd3m/kepek/c0831czb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11" y="188640"/>
            <a:ext cx="4235765" cy="180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533224" y="1975580"/>
            <a:ext cx="2672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törvények egy „szelete”.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upload.wikimedia.org/wikipedia/commons/thumb/3/3a/KK_elso_lap.jpg/375px-KK_elso_l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51" y="2146021"/>
            <a:ext cx="2016224" cy="2919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2465512" y="3185041"/>
            <a:ext cx="18939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(Nagy) Lajos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trónon a 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Képes Krónikában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60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3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harmadik fontos törvénye a nemesség öröklésére vonatkozott.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Aranybu1la rendelkezése szerint a nemes még szabadon végrendelkezhetett.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Ekkortól azonban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, ha egy nemes fiú örökös nélkül halt meg, vagyona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 ,,atyafiaira és nemzetségére", azaz rokonaira szállt át.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30080" y="3804733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ősi nemesi birtok a családok kezén maradt, ezért"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ezt a rendelkezést az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,ősiség'' törvényének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hívjuk.</a:t>
            </a:r>
            <a:br>
              <a:rPr lang="hu-H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 a család kihalt, a birtok visszakerült a királyhoz.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Végül azt is kimondta a törvény, hogy a nemeseket egy és ugyanazon ,,szabadság'' illeti meg, azaz jogaik azonosak, bármekkora is a vagyonuk.</a:t>
            </a:r>
          </a:p>
        </p:txBody>
      </p:sp>
      <p:pic>
        <p:nvPicPr>
          <p:cNvPr id="2050" name="Picture 2" descr="http://upload.wikimedia.org/wikipedia/commons/thumb/8/84/Erzs%C3%A9bet_%C3%A9s_M%C3%A1ria_kir%C3%A1lyn%C5%91k_Nagy_Lajos_s%C3%ADrj%C3%A1n%C3%A1l.jpg/320px-Erzs%C3%A9bet_%C3%A9s_M%C3%A1ria_kir%C3%A1lyn%C5%91k_Nagy_Lajos_s%C3%ADrj%C3%A1n%C3%A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39"/>
            <a:ext cx="3048000" cy="3495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413645" y="2607295"/>
            <a:ext cx="28048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Erzsébet és Mária királynők</a:t>
            </a:r>
            <a:b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uralkodó sírjánál</a:t>
            </a:r>
          </a:p>
          <a:p>
            <a:pPr algn="ctr"/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XIX. </a:t>
            </a:r>
            <a:r>
              <a:rPr 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hu-H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zázadi festményen</a:t>
            </a:r>
            <a:endParaRPr lang="hu-H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www.magyaralmas.hu/upload/jeles_napok/szihitel_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97" y="2791187"/>
            <a:ext cx="1949573" cy="321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zechenyigimnazium.hu/pictures/szoveghez/szecheny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91187"/>
            <a:ext cx="2213993" cy="31291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-33168" y="6032921"/>
            <a:ext cx="4655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Ősiség törvénye 500 évig éreztette hatását,</a:t>
            </a:r>
            <a:b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erről írt Széchenyi István a Hitel című művében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22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5003</TotalTime>
  <Words>237</Words>
  <Application>Microsoft Office PowerPoint</Application>
  <PresentationFormat>Diavetítés a képernyőre (4:3 oldalarány)</PresentationFormat>
  <Paragraphs>40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278</cp:revision>
  <dcterms:created xsi:type="dcterms:W3CDTF">2014-04-06T14:31:35Z</dcterms:created>
  <dcterms:modified xsi:type="dcterms:W3CDTF">2020-04-10T20:39:59Z</dcterms:modified>
</cp:coreProperties>
</file>