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57" d="100"/>
          <a:sy n="5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AEE3-B486-4BC7-A732-18DC043EEB60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CE8C4-F282-4DA4-A8FD-68FEDCAC7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Erdély a XVII. században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06663" y="1295182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Erdély aranykora</a:t>
            </a:r>
            <a:endParaRPr lang="hu-H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0340" y="1988840"/>
            <a:ext cx="554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Bocskai halála után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zűrzavaros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évek következtek Erdély életében.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fejedelmi hatalom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belső rend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Bethlen Gábor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uralkodása idején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szilárdult meg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török segítséggel trónra jutott fejedelem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rdély aranykorát teremtette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Fejedelemsége alatt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fellendült a külkereskedelem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Külföldre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szarvasmarhát, méhviaszt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állati bőröket, sót és ásványkincseket adtak el.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Ezekkel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árucikkekkel csak a fejedelem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kereskedhetett,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akinek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jelentős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jövedelme származott.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6043" y="5767162"/>
            <a:ext cx="5994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fejedelmi kincstárból jutott pénz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reneszánsz stílusú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építkezésekre és a fejedelmi udvar pompájának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fenntartására is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églalap 5"/>
          <p:cNvSpPr/>
          <p:nvPr/>
        </p:nvSpPr>
        <p:spPr>
          <a:xfrm>
            <a:off x="5292080" y="4720722"/>
            <a:ext cx="3995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Bethlen Gábor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(1580</a:t>
            </a:r>
            <a:r>
              <a:rPr lang="hu-HU" b="1" i="1" dirty="0"/>
              <a:t> – </a:t>
            </a:r>
            <a:r>
              <a:rPr lang="hu-HU" b="1" i="1" dirty="0" smtClean="0"/>
              <a:t>1629)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erdélyi </a:t>
            </a:r>
            <a:r>
              <a:rPr lang="hu-HU" b="1" dirty="0"/>
              <a:t>fejedelem (1613–1629</a:t>
            </a:r>
            <a:r>
              <a:rPr lang="hu-HU" b="1" dirty="0" smtClean="0"/>
              <a:t>),</a:t>
            </a:r>
            <a:br>
              <a:rPr lang="hu-HU" b="1" dirty="0" smtClean="0"/>
            </a:br>
            <a:r>
              <a:rPr lang="hu-HU" b="1" dirty="0"/>
              <a:t> I. Gábor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néven </a:t>
            </a:r>
            <a:r>
              <a:rPr lang="hu-HU" b="1" dirty="0"/>
              <a:t>magyar király (</a:t>
            </a:r>
            <a:r>
              <a:rPr lang="hu-HU" b="1" dirty="0" smtClean="0"/>
              <a:t>1620 – 1621</a:t>
            </a:r>
            <a:r>
              <a:rPr lang="hu-HU" b="1" dirty="0"/>
              <a:t>),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a</a:t>
            </a:r>
            <a:r>
              <a:rPr lang="hu-HU" dirty="0"/>
              <a:t> 17. századi magyar történelem egyik legjelentősebb személyisége. </a:t>
            </a:r>
          </a:p>
        </p:txBody>
      </p:sp>
      <p:pic>
        <p:nvPicPr>
          <p:cNvPr id="3074" name="Picture 2" descr="http://kolozsvaros.ro/image/journal/article?img_id=114926&amp;t=14025955302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697111"/>
            <a:ext cx="3257005" cy="39191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766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58546"/>
            <a:ext cx="52565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aranykor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erdélyi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kultúra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fellendülését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jelenti.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Bethlen Gábor megalapította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gyulafehérvári főiskolát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adományaival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biztosította működését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Emellett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támogatásával erdélyi diákok eljutottak Anglia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Hollandia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egyetemeire is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Bethlen Gábor uralkodása alatt Erdély nemzetközi szerepe is megnőtt.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Jövedelmei ugyanis lehetővé tették a hadakozást.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51" y="149447"/>
            <a:ext cx="3022173" cy="3105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426651" y="3209120"/>
            <a:ext cx="328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Bethlen Gábor ezüst pénze,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mely segítette Erdély </a:t>
            </a:r>
            <a:r>
              <a:rPr lang="hu-HU" b="1" dirty="0" err="1" smtClean="0">
                <a:solidFill>
                  <a:srgbClr val="002060"/>
                </a:solidFill>
              </a:rPr>
              <a:t>stabilítását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44008" y="4007026"/>
            <a:ext cx="4309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fejedelem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bekapcsolódott a harmincéves háborúba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protestáns hatalmak oldalán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Katonai sikereit arra használta fel, hogy több békeszerződésben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elismertette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Habsburg-hatalommal Erdély önállóságát, területét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 hét vármegyével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növelte.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0" y="3855452"/>
            <a:ext cx="4178598" cy="285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105370" y="328551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Bethlen Gábor </a:t>
            </a:r>
            <a:r>
              <a:rPr lang="hu-HU" b="1" dirty="0" smtClean="0">
                <a:solidFill>
                  <a:srgbClr val="002060"/>
                </a:solidFill>
              </a:rPr>
              <a:t>tudósai körében</a:t>
            </a:r>
            <a:r>
              <a:rPr lang="hu-HU" b="1" dirty="0">
                <a:solidFill>
                  <a:srgbClr val="002060"/>
                </a:solidFill>
              </a:rPr>
              <a:t>. </a:t>
            </a: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</a:t>
            </a:r>
            <a:r>
              <a:rPr lang="hu-HU" b="1" dirty="0">
                <a:solidFill>
                  <a:srgbClr val="002060"/>
                </a:solidFill>
              </a:rPr>
              <a:t>f</a:t>
            </a:r>
            <a:r>
              <a:rPr lang="hu-HU" b="1" dirty="0" smtClean="0">
                <a:solidFill>
                  <a:srgbClr val="002060"/>
                </a:solidFill>
              </a:rPr>
              <a:t>ejedelem </a:t>
            </a:r>
            <a:r>
              <a:rPr lang="hu-HU" b="1" dirty="0">
                <a:solidFill>
                  <a:srgbClr val="002060"/>
                </a:solidFill>
              </a:rPr>
              <a:t>uralkodása</a:t>
            </a:r>
          </a:p>
          <a:p>
            <a:pPr algn="ctr"/>
            <a:r>
              <a:rPr lang="hu-HU" b="1" dirty="0">
                <a:solidFill>
                  <a:schemeClr val="bg1"/>
                </a:solidFill>
              </a:rPr>
              <a:t>idején az erdélyi </a:t>
            </a:r>
            <a:r>
              <a:rPr lang="hu-HU" b="1" dirty="0" smtClean="0">
                <a:solidFill>
                  <a:schemeClr val="bg1"/>
                </a:solidFill>
              </a:rPr>
              <a:t>kultúra </a:t>
            </a:r>
            <a:r>
              <a:rPr lang="hu-HU" b="1" dirty="0">
                <a:solidFill>
                  <a:schemeClr val="bg1"/>
                </a:solidFill>
              </a:rPr>
              <a:t>is </a:t>
            </a:r>
            <a:r>
              <a:rPr lang="hu-HU" b="1" dirty="0" smtClean="0">
                <a:solidFill>
                  <a:schemeClr val="bg1"/>
                </a:solidFill>
              </a:rPr>
              <a:t>fejlődésnek indult.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32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88640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sikerült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ervét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megvalósítania,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Erdélyt egyesítse a Királyi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Magyarországga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13407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Erdély aranykora folytatódott a Bethlen halála után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megválasztott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Rákóczi György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uralkodása alatt is.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ő hatalmának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alapja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nem a kereskedelemből, hanem óriási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birtokaiból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származott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2" y="3724292"/>
            <a:ext cx="366897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4372207" y="442985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Rákóczi is bekapcsolódott a harmincéves háborúba, és szintén előnyös békét kötött a Habsburg Birodalommal.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Erdélyi Fejedelemséget még a Vesztfáliai békébe is belefoglalták mint a ,,kereszténység pajzsát''.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8111" y="3371015"/>
            <a:ext cx="247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Erdély a XVII. században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895529" y="2921746"/>
            <a:ext cx="3852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Rákóczi György 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b="1" i="1" dirty="0" smtClean="0"/>
              <a:t>(1593 -</a:t>
            </a:r>
            <a:r>
              <a:rPr lang="hu-HU" b="1" i="1" dirty="0"/>
              <a:t> </a:t>
            </a:r>
            <a:r>
              <a:rPr lang="hu-HU" b="1" i="1" dirty="0" smtClean="0"/>
              <a:t>1648) </a:t>
            </a:r>
            <a:br>
              <a:rPr lang="hu-HU" b="1" i="1" dirty="0" smtClean="0"/>
            </a:br>
            <a:r>
              <a:rPr lang="hu-HU" b="1" dirty="0" smtClean="0"/>
              <a:t>erdélyi </a:t>
            </a:r>
            <a:r>
              <a:rPr lang="hu-HU" b="1" dirty="0"/>
              <a:t>fejedelem 1630-tól haláláig.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Uralkodása </a:t>
            </a:r>
            <a:r>
              <a:rPr lang="hu-HU" dirty="0"/>
              <a:t>alatt Erdély gazdaságilag és politikailag is megerősödött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124" name="Picture 4" descr="http://www.restauratorkamara.hu/uploadimages/480/Rakoczi022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97" y="110786"/>
            <a:ext cx="1905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4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16632"/>
            <a:ext cx="3066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Háború Erdélyben</a:t>
            </a:r>
            <a:endParaRPr lang="hu-H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29105" y="764704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gyarapodás éveinek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Rákóczi György szerencsétlen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lengyelországi kalandja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vetett véget.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fejedelem a lengyel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trónért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indított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hadjáratot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szultán beleegyezése nélkül. Szövetségesei elhagyták, serege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pedig a krími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tatárok csapdájába esett.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 katonáit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cserbenhagyva haza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térni,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ígéretét megszegve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volt hajlandó kiváltani a foglyokat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Hamarosan megérkezett a szultán parancsa: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fejedelmet váltsák le. </a:t>
            </a:r>
            <a:endParaRPr lang="hu-H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2" y="2913359"/>
            <a:ext cx="6396433" cy="375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6824120" y="4632227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Erdély legfontosabb </a:t>
            </a:r>
            <a:r>
              <a:rPr lang="hu-HU" b="1" dirty="0" smtClean="0">
                <a:solidFill>
                  <a:srgbClr val="002060"/>
                </a:solidFill>
              </a:rPr>
              <a:t>erőssége, Várad</a:t>
            </a:r>
            <a:r>
              <a:rPr lang="hu-HU" b="1" dirty="0">
                <a:solidFill>
                  <a:srgbClr val="002060"/>
                </a:solidFill>
              </a:rPr>
              <a:t>. </a:t>
            </a: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török </a:t>
            </a:r>
            <a:r>
              <a:rPr lang="hu-HU" b="1" dirty="0">
                <a:solidFill>
                  <a:srgbClr val="002060"/>
                </a:solidFill>
              </a:rPr>
              <a:t>csak </a:t>
            </a:r>
            <a:r>
              <a:rPr lang="hu-HU" b="1" dirty="0" smtClean="0">
                <a:solidFill>
                  <a:srgbClr val="002060"/>
                </a:solidFill>
              </a:rPr>
              <a:t>hosszú, véres ostrom </a:t>
            </a:r>
            <a:r>
              <a:rPr lang="hu-HU" b="1" dirty="0">
                <a:solidFill>
                  <a:srgbClr val="002060"/>
                </a:solidFill>
              </a:rPr>
              <a:t>után tudta </a:t>
            </a:r>
            <a:r>
              <a:rPr lang="hu-HU" b="1" dirty="0" smtClean="0">
                <a:solidFill>
                  <a:srgbClr val="002060"/>
                </a:solidFill>
              </a:rPr>
              <a:t>megszerezni.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804114" y="3031789"/>
            <a:ext cx="23398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erdélyi rendek teljesítették a kérést, és új uralkodót választottak.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6855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Rákóczi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azonban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mondott le, hanem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szembeszállt a törökkel.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Kirobbant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háború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török-tatár had tört be Erdélybe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végigrabolták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felégették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fejedelemséget.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Erdély legnagyobb várát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Váradot is elfoglalták, és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hódoltsághoz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csato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harcokban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fejedelem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halálos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188639"/>
            <a:ext cx="2520280" cy="6490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encrypted-tbn3.gstatic.com/images?q=tbn:ANd9GcTgcna1u73dJk8v3Fz0-s0KWCVFi0AiqzYSYzLq2j65qL5-QvU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7" y="2276872"/>
            <a:ext cx="6311015" cy="3478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95249" y="5755696"/>
            <a:ext cx="621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védők sikerében fontos szerepet játszott a vár fekvése is.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törökök képtelenek voltak feltölteni az erődöt három </a:t>
            </a:r>
            <a:r>
              <a:rPr lang="hu-HU" b="1" dirty="0">
                <a:solidFill>
                  <a:srgbClr val="002060"/>
                </a:solidFill>
              </a:rPr>
              <a:t>o</a:t>
            </a:r>
            <a:r>
              <a:rPr lang="hu-HU" b="1" dirty="0" smtClean="0">
                <a:solidFill>
                  <a:srgbClr val="002060"/>
                </a:solidFill>
              </a:rPr>
              <a:t>ldalról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körülvevő vizesárokkal.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25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665" y="0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Erdély társadalma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41730" y="338012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századtól kezdve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elszegényedő rétegeik jobbágysorba süllyedtek.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 gazdag főemberek és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úgynevezett lófők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lovas katonaként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szolgáló szabad székelyek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megőrizték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kiváltságaikat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16 - 17.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században több hullámban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folytatódott a román népesség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bevándorlása.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jobbágyok számát gyarapították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rendi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jogaik 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voltak.</a:t>
            </a:r>
          </a:p>
        </p:txBody>
      </p:sp>
      <p:sp>
        <p:nvSpPr>
          <p:cNvPr id="4" name="Téglalap 3"/>
          <p:cNvSpPr/>
          <p:nvPr/>
        </p:nvSpPr>
        <p:spPr>
          <a:xfrm>
            <a:off x="168665" y="54567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erdélyi társadalom tagozódása rendi jellegű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három rendi „nemzetet" a magyar földesurak, a szász polgárok és a székelyek alkották.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szászok megőrizték önrendelkezési jogukat, és egy összegben adóztak.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székelyek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kiváltságos helyzetű csoportját alkották.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Adómentességgel rendelkeztek,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kötelező volt katonáskodniuk.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60" y="199360"/>
            <a:ext cx="1905260" cy="286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5407"/>
            <a:ext cx="1863625" cy="279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9326"/>
            <a:ext cx="1736440" cy="2650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55" y="3999435"/>
            <a:ext cx="1752996" cy="262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932040" y="3010793"/>
            <a:ext cx="159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Magyar nemes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85363" y="3012995"/>
            <a:ext cx="133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Szász polgár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22814" y="6488668"/>
            <a:ext cx="13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Székely diák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487842" y="6488668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Román jobbágy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379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Székely falutörvények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5341" y="98072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székely faluközösségek írásba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foglalták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ősi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szokásokat, szabályozták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falu életének legfontosabb kérdéseit.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Gondoskodtak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 és a nyugalom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biztosításáról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Megszervezték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a ,,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strázsálást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azaz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falu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őrzését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tűzoltást.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Tiltották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pipázást, amely török hatásra terjedt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Erdélyben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Óvták a természetet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különösképpen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vigyáztak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falut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átszelő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folyóvíz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patak tisztaságára.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Védték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erdőket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féktelen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pusztítástól, az újkorban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megnövekedett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igény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kitermelt fára.</a:t>
            </a:r>
          </a:p>
        </p:txBody>
      </p:sp>
      <p:pic>
        <p:nvPicPr>
          <p:cNvPr id="9218" name="Picture 2" descr="http://elekes.adatbank.transindex.ro/terkepek/4-1567-szekelyfo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79" y="199902"/>
            <a:ext cx="4092021" cy="37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434569" y="3964414"/>
            <a:ext cx="28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Székelység a XVI. században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9220" name="Picture 4" descr="http://mek.oszk.hu/02700/02789/html/img/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69" y="4425988"/>
            <a:ext cx="2944619" cy="229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237875" y="5877272"/>
            <a:ext cx="356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</a:rPr>
              <a:t>A székelység egyik jellegzetessége a</a:t>
            </a:r>
            <a:br>
              <a:rPr lang="hu-HU" b="1" dirty="0" smtClean="0">
                <a:solidFill>
                  <a:schemeClr val="tx2"/>
                </a:solidFill>
              </a:rPr>
            </a:br>
            <a:r>
              <a:rPr lang="hu-HU" b="1" dirty="0" smtClean="0">
                <a:solidFill>
                  <a:schemeClr val="tx2"/>
                </a:solidFill>
              </a:rPr>
              <a:t>Székely kapu. </a:t>
            </a:r>
            <a:endParaRPr lang="hu-H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378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770</Words>
  <Application>Microsoft Office PowerPoint</Application>
  <PresentationFormat>Diavetítés a képernyőre (4:3 oldalarány)</PresentationFormat>
  <Paragraphs>46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Tikos Kálmán</dc:creator>
  <cp:lastModifiedBy>Tikos Kálmán</cp:lastModifiedBy>
  <cp:revision>219</cp:revision>
  <dcterms:created xsi:type="dcterms:W3CDTF">2014-08-11T10:52:21Z</dcterms:created>
  <dcterms:modified xsi:type="dcterms:W3CDTF">2021-04-23T12:31:35Z</dcterms:modified>
</cp:coreProperties>
</file>