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314" r:id="rId9"/>
  </p:sldIdLst>
  <p:sldSz cx="6858000" cy="9144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232" y="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2" y="2840574"/>
            <a:ext cx="5829300" cy="196003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9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9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51" y="366193"/>
            <a:ext cx="1543051" cy="780203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2" y="366193"/>
            <a:ext cx="4514851" cy="78020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6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736" y="5875868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1736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3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86151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0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5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0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6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5" y="364066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5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731F-31CD-4622-AB27-35A00C5E5B79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343152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3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hu.wikipedia.org/wiki/F%C3%A1jl:Loudspeaker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17.radikal.ru/i418/1111/5a/e78f727ad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0" y="2555776"/>
            <a:ext cx="6725523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52140" y="595753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EURÓPA </a:t>
            </a:r>
            <a:b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a</a:t>
            </a:r>
            <a:b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V – XI. században</a:t>
            </a:r>
            <a:endParaRPr lang="hu-HU" sz="66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lli és Kálmán\Desktop\Történelem 6.o.   Mozaikos TK\Képként\Új kép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1" y="1441965"/>
            <a:ext cx="6823015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5941" y="179521"/>
            <a:ext cx="4551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Vallás és birodalom:</a:t>
            </a:r>
            <a:b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az iszlám</a:t>
            </a:r>
            <a:endPara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7173" y="1265420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Arab-félsziget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viszonyai zordak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sivatagos területeken tevetenyésztő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nomád arab törzsek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éltek.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 a törzseket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nyelvük és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istenhívő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vallásuk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kötötte össze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églalap 3"/>
          <p:cNvSpPr/>
          <p:nvPr/>
        </p:nvSpPr>
        <p:spPr>
          <a:xfrm>
            <a:off x="197173" y="6948264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Vörös-tenger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partvonalávaI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párhuzamosan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futott egy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fontos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kereskedelmi útvonal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tömjénút.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itt folyó kereskedelem szervezése fokozatosan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Mekkában élő egyik arab törzs kezébe került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Kr. u. 7. századra a kereskedelemből meggazdagodott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nemzetségek 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nomádok között ellentétek alakultak ki.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51692"/>
              </p:ext>
            </p:extLst>
          </p:nvPr>
        </p:nvGraphicFramePr>
        <p:xfrm>
          <a:off x="3781426" y="25033"/>
          <a:ext cx="3076575" cy="6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Csomagoló programhéj-objektum" showAsIcon="1" r:id="rId4" imgW="3076560" imgH="685440" progId="Package">
                  <p:embed/>
                </p:oleObj>
              </mc:Choice>
              <mc:Fallback>
                <p:oleObj name="Csomagoló programhéj-objektum" showAsIcon="1" r:id="rId4" imgW="307656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1426" y="25033"/>
                        <a:ext cx="3076575" cy="68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197171" y="5788397"/>
            <a:ext cx="4023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Az </a:t>
            </a:r>
            <a:r>
              <a:rPr lang="hu-HU" b="1" dirty="0"/>
              <a:t>iszlám </a:t>
            </a:r>
            <a:r>
              <a:rPr lang="hu-HU" b="1" dirty="0" smtClean="0"/>
              <a:t>térhódítása </a:t>
            </a:r>
            <a:r>
              <a:rPr lang="hu-HU" b="1" dirty="0"/>
              <a:t>a </a:t>
            </a:r>
            <a:r>
              <a:rPr lang="hu-HU" b="1" dirty="0" smtClean="0"/>
              <a:t>7 – 8. </a:t>
            </a:r>
            <a:r>
              <a:rPr lang="hu-HU" b="1" dirty="0"/>
              <a:t>században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348812" y="6410515"/>
            <a:ext cx="4232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</a:rPr>
              <a:t>Az itt látható harcosról ki jut eszedbe?</a:t>
            </a:r>
            <a:endParaRPr lang="hu-HU" sz="2000" b="1" dirty="0">
              <a:solidFill>
                <a:srgbClr val="0000CC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 rot="19075895">
            <a:off x="4121326" y="5945112"/>
            <a:ext cx="1148535" cy="105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9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0" y="6516220"/>
            <a:ext cx="6573837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59897" y="323528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Mohamed és tanai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5480" y="1174830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Mohamed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6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század végén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Mekkában született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Szegény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nemzetségből származott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szerencsés házasságkötéssel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vagyonra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Kereskedőként beutazta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félsziget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fontos városait.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Eközben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megismerkedett a perzsa, 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zsidó és a keresztény vallással.</a:t>
            </a:r>
          </a:p>
        </p:txBody>
      </p:sp>
      <p:pic>
        <p:nvPicPr>
          <p:cNvPr id="5122" name="Picture 2" descr="Ma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31" y="3059833"/>
            <a:ext cx="3960436" cy="2376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924950" y="3059841"/>
            <a:ext cx="205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Mohamed próféta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prédikáció </a:t>
            </a:r>
            <a:r>
              <a:rPr lang="hu-HU" b="1" dirty="0"/>
              <a:t>közben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52894" y="5428356"/>
            <a:ext cx="3416513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/>
            <a:r>
              <a:rPr kumimoji="0" lang="hu-HU" altLang="hu-HU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Mohamed próféta</a:t>
            </a: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 </a:t>
            </a:r>
            <a:br>
              <a:rPr kumimoji="0" lang="hu-HU" altLang="hu-HU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kumimoji="0" lang="hu-HU" altLang="hu-HU" b="1" i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(570</a:t>
            </a:r>
            <a:r>
              <a:rPr lang="hu-HU" altLang="hu-HU" b="1" i="1" dirty="0" smtClean="0">
                <a:latin typeface="+mj-lt"/>
              </a:rPr>
              <a:t> - </a:t>
            </a:r>
            <a:r>
              <a:rPr kumimoji="0" lang="hu-HU" altLang="hu-HU" b="1" i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632</a:t>
            </a:r>
            <a:r>
              <a:rPr lang="hu-HU" altLang="hu-HU" b="1" i="1" dirty="0">
                <a:latin typeface="+mj-lt"/>
              </a:rPr>
              <a:t>)</a:t>
            </a:r>
            <a:r>
              <a:rPr kumimoji="0" lang="hu-HU" altLang="hu-HU" b="1" i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</a:t>
            </a:r>
            <a:br>
              <a:rPr kumimoji="0" lang="hu-HU" altLang="hu-HU" b="1" i="1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</a:br>
            <a:r>
              <a:rPr lang="hu-HU" altLang="hu-HU" dirty="0">
                <a:latin typeface="+mj-lt"/>
              </a:rPr>
              <a:t> az iszlám vallás legfőbb prófétája. 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5124" name="Picture 4" descr="Loudspeaker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77" y="160346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303860" y="3189331"/>
            <a:ext cx="26210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Mohamed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szigorú egyistenhitet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hirdetett.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Mekkában azonban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gazdag kereskedő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nemzetségek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nézték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 szemmel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tanait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féltek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növekvő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népszerűségétől,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üldözni kezdték.</a:t>
            </a:r>
          </a:p>
        </p:txBody>
      </p:sp>
      <p:sp>
        <p:nvSpPr>
          <p:cNvPr id="7" name="Téglalap 6"/>
          <p:cNvSpPr/>
          <p:nvPr/>
        </p:nvSpPr>
        <p:spPr>
          <a:xfrm>
            <a:off x="260397" y="6379423"/>
            <a:ext cx="6556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Mohamed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622-ben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családjával 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barátaival egy másik városba,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Medinába költözött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esemény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arab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időszámítás kezdete.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folytatta a tanítást.</a:t>
            </a:r>
          </a:p>
        </p:txBody>
      </p:sp>
    </p:spTree>
    <p:extLst>
      <p:ext uri="{BB962C8B-B14F-4D97-AF65-F5344CB8AC3E}">
        <p14:creationId xmlns:p14="http://schemas.microsoft.com/office/powerpoint/2010/main" val="36604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2804" y="395536"/>
            <a:ext cx="6741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Mekkában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álló épület –az iszlám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dobogó szíve'' -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megemelt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alapzaton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áll, fekete brokáttal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borítva.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Négy sarka a négy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égtáj felé tekint.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Szentélyében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tárg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Fekete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melyet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zarándokoknak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hétszer kell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körbejárniuk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csókolniuk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Ezzel ér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véget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mekkai zarándoklat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0" y="2530851"/>
            <a:ext cx="3960440" cy="3643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112392" y="2584323"/>
            <a:ext cx="27102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Fekete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eredetét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homály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fedi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tudósok szerint egy </a:t>
            </a:r>
            <a:r>
              <a:rPr lang="hu-H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darabja.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hagyomány úgy tartja,hogy az égből hullott az Édenkertbe.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dám kapta, miut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</a:t>
            </a:r>
            <a:r>
              <a:rPr lang="nn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kikergette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Paradicsomból, hogy a kő elnyelje a bűneit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0652" y="6372201"/>
            <a:ext cx="6251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legenda szerint eredetileg fehér volt, de az idők folyamán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megfeketedett a magába szívott sok emberi bűntől...</a:t>
            </a:r>
          </a:p>
        </p:txBody>
      </p:sp>
      <p:sp>
        <p:nvSpPr>
          <p:cNvPr id="5" name="1. sz. felirat 4"/>
          <p:cNvSpPr/>
          <p:nvPr/>
        </p:nvSpPr>
        <p:spPr>
          <a:xfrm>
            <a:off x="288152" y="7236297"/>
            <a:ext cx="3240360" cy="1728192"/>
          </a:xfrm>
          <a:prstGeom prst="borderCallout1">
            <a:avLst>
              <a:gd name="adj1" fmla="val -555"/>
              <a:gd name="adj2" fmla="val 438"/>
              <a:gd name="adj3" fmla="val -200675"/>
              <a:gd name="adj4" fmla="val 12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 meteorit a világűrből származó természetes objektum, ami a Föld (vagy egy másik égitest, például a Hold, a Mars stb.) felszínével való ütközéskor nem semmisül meg</a:t>
            </a:r>
            <a:r>
              <a:rPr lang="hu-HU" dirty="0"/>
              <a:t>. </a:t>
            </a:r>
          </a:p>
        </p:txBody>
      </p:sp>
      <p:pic>
        <p:nvPicPr>
          <p:cNvPr id="6149" name="Picture 5" descr="http://upload.wikimedia.org/wikipedia/commons/thumb/c/cc/Willamette_Meteorite_AMNH.jpg/250px-Willamette_Meteorite_AM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1" y="7126388"/>
            <a:ext cx="1462471" cy="1948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467539" y="7500235"/>
            <a:ext cx="1135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Egyike a</a:t>
            </a:r>
            <a:br>
              <a:rPr lang="hu-HU" b="1" dirty="0" smtClean="0"/>
            </a:br>
            <a:r>
              <a:rPr lang="hu-HU" b="1" dirty="0" smtClean="0"/>
              <a:t>Földünket</a:t>
            </a:r>
            <a:br>
              <a:rPr lang="hu-HU" b="1" dirty="0" smtClean="0"/>
            </a:br>
            <a:r>
              <a:rPr lang="hu-HU" b="1" dirty="0" smtClean="0"/>
              <a:t>„eltalált”</a:t>
            </a:r>
            <a:br>
              <a:rPr lang="hu-HU" b="1" dirty="0" smtClean="0"/>
            </a:br>
            <a:r>
              <a:rPr lang="hu-HU" b="1" dirty="0" smtClean="0"/>
              <a:t>meteorit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214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0637" y="251525"/>
            <a:ext cx="61926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általa alapított közösség vallási alapon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szerveződött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azonban politikai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szervezetté vált. A vallási és politikai vezető egy személyben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lett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kiterjesztette befolyását az arabok fontos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zarándokhelyére,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Mekkára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prófétaként egyesítette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Arab-félsziget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kereskedő és nomád csoportjait.</a:t>
            </a:r>
          </a:p>
        </p:txBody>
      </p:sp>
      <p:sp>
        <p:nvSpPr>
          <p:cNvPr id="3" name="Téglalap 2"/>
          <p:cNvSpPr/>
          <p:nvPr/>
        </p:nvSpPr>
        <p:spPr>
          <a:xfrm>
            <a:off x="276674" y="5364095"/>
            <a:ext cx="6408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Tanításait összefoglaló néven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iszlámnak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nevezzük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szó szerint az isten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előtti teljes meghódolást jelenti.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híveknek ö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 parancs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szerint kell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élniük: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vallják, hogy nincsenek más istenek, csakis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</a:p>
          <a:p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Isten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és Mohamed az ő küldötte;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naponta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ötször imádkoznak;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alamizsnát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adnak a szegények ellátására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életükben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legalább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egyszer </a:t>
            </a:r>
            <a:r>
              <a:rPr lang="hu-H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elzarándokolnak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Mekkába, a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Kába kőhöz;</a:t>
            </a:r>
            <a:b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végül ramadán hónapban napkeltétől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napnyugtáig </a:t>
            </a: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böjtölnek.</a:t>
            </a:r>
            <a:endParaRPr lang="hu-HU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. sz. felirat 3"/>
          <p:cNvSpPr/>
          <p:nvPr/>
        </p:nvSpPr>
        <p:spPr>
          <a:xfrm>
            <a:off x="345162" y="2519379"/>
            <a:ext cx="3155279" cy="2736304"/>
          </a:xfrm>
          <a:prstGeom prst="borderCallout1">
            <a:avLst>
              <a:gd name="adj1" fmla="val 100591"/>
              <a:gd name="adj2" fmla="val 100663"/>
              <a:gd name="adj3" fmla="val 107115"/>
              <a:gd name="adj4" fmla="val 108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Az iszlám  arab, zsidó és </a:t>
            </a:r>
            <a:r>
              <a:rPr lang="hu-HU" b="1" dirty="0" err="1" smtClean="0"/>
              <a:t>keresz-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tény</a:t>
            </a:r>
            <a:r>
              <a:rPr lang="hu-HU" b="1" dirty="0"/>
              <a:t> hittel közös tőről fakadó monoteista vallás, </a:t>
            </a:r>
            <a:r>
              <a:rPr lang="hu-HU" b="1" dirty="0" smtClean="0"/>
              <a:t>amelyben Mohamed </a:t>
            </a:r>
            <a:r>
              <a:rPr lang="hu-HU" b="1" dirty="0" smtClean="0">
                <a:solidFill>
                  <a:srgbClr val="C00000"/>
                </a:solidFill>
              </a:rPr>
              <a:t>prófétáé</a:t>
            </a:r>
            <a:r>
              <a:rPr lang="hu-HU" b="1" dirty="0"/>
              <a:t> a vallási és politikai </a:t>
            </a:r>
            <a:r>
              <a:rPr lang="hu-HU" b="1" dirty="0" smtClean="0"/>
              <a:t>vezető szerep</a:t>
            </a:r>
            <a:r>
              <a:rPr lang="hu-HU" b="1" dirty="0"/>
              <a:t>.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Hívői</a:t>
            </a:r>
            <a:r>
              <a:rPr lang="hu-HU" b="1" dirty="0"/>
              <a:t>, a </a:t>
            </a:r>
            <a:r>
              <a:rPr lang="hu-HU" b="1" dirty="0">
                <a:solidFill>
                  <a:srgbClr val="C00000"/>
                </a:solidFill>
              </a:rPr>
              <a:t>muszlimok </a:t>
            </a:r>
            <a:r>
              <a:rPr lang="hu-HU" b="1" dirty="0"/>
              <a:t>azonban az iszlámot az első, az egyetlen igaz, a világ keletkezése óta létező vallásnak tekintik.</a:t>
            </a:r>
          </a:p>
        </p:txBody>
      </p:sp>
      <p:pic>
        <p:nvPicPr>
          <p:cNvPr id="5122" name="Picture 2" descr="http://files.blogter.hu/user_files/6602/cd_pra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56" y="3124781"/>
            <a:ext cx="3067598" cy="1993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ers2.ml.mindenkilapja.hu/users/ceedrus/icons/l21855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47" y="1187625"/>
            <a:ext cx="1189984" cy="18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098478" y="2057712"/>
            <a:ext cx="1361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Muszlimok</a:t>
            </a:r>
            <a:br>
              <a:rPr lang="hu-HU" b="1" dirty="0" smtClean="0"/>
            </a:br>
            <a:r>
              <a:rPr lang="hu-HU" b="1" dirty="0" smtClean="0"/>
              <a:t> „bibliája” a </a:t>
            </a:r>
            <a:br>
              <a:rPr lang="hu-HU" b="1" dirty="0" smtClean="0"/>
            </a:br>
            <a:r>
              <a:rPr lang="hu-HU" b="1" dirty="0" smtClean="0">
                <a:solidFill>
                  <a:srgbClr val="C00000"/>
                </a:solidFill>
              </a:rPr>
              <a:t>Korán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6" name="1. sz. felirat 5"/>
          <p:cNvSpPr/>
          <p:nvPr/>
        </p:nvSpPr>
        <p:spPr>
          <a:xfrm>
            <a:off x="3617510" y="3239463"/>
            <a:ext cx="3032222" cy="1764591"/>
          </a:xfrm>
          <a:prstGeom prst="borderCallout1">
            <a:avLst>
              <a:gd name="adj1" fmla="val 543"/>
              <a:gd name="adj2" fmla="val -1109"/>
              <a:gd name="adj3" fmla="val 24967"/>
              <a:gd name="adj4" fmla="val -71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Próféta szó szerinti, általános értelemben valamit előre megmondó, jósoló, de a zsidóknál olyan embert, szónokot értettek rajta, aki Istentől ihletve beszél.</a:t>
            </a:r>
          </a:p>
        </p:txBody>
      </p:sp>
    </p:spTree>
    <p:extLst>
      <p:ext uri="{BB962C8B-B14F-4D97-AF65-F5344CB8AC3E}">
        <p14:creationId xmlns:p14="http://schemas.microsoft.com/office/powerpoint/2010/main" val="31898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0649" y="395542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iszlám hirdeti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”törekvést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'',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dzsihádot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 a hit ügyének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szolgálatát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védelmét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jelenti.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könyve a Korán, amely az Isten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Mohamed számára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küldött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kinyilatkoztatásait tartalmazza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iszlám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egyistenhívő vallások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követőivel,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azaz a zsidókkal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keresztényekkel szemben türelmes,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vallások prófétáit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elismeri (többek között Mózest és Jézust is).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60653" y="295008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iszlám vallás és birodalom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13454" y="6804248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Mohamed halála után utódai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kalifa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címet vették fel, és sikeres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hódításokba  kezdtek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Birodalmuk a 8.századra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Észak-Afrikától Kínáig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terjed,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sőt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 Európába is átkeltek.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Ekkortájt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helyezték át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székhelyüket Bagdadba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századvégére az Arab Birodalom több államra bomlott.</a:t>
            </a:r>
          </a:p>
        </p:txBody>
      </p:sp>
      <p:sp>
        <p:nvSpPr>
          <p:cNvPr id="5" name="Téglalap feliratnak 4"/>
          <p:cNvSpPr/>
          <p:nvPr/>
        </p:nvSpPr>
        <p:spPr>
          <a:xfrm>
            <a:off x="3212982" y="3473304"/>
            <a:ext cx="3447403" cy="1386731"/>
          </a:xfrm>
          <a:prstGeom prst="wedgeRectCallout">
            <a:avLst>
              <a:gd name="adj1" fmla="val -23991"/>
              <a:gd name="adj2" fmla="val 195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 </a:t>
            </a:r>
            <a:r>
              <a:rPr lang="hu-HU" b="1" dirty="0" smtClean="0"/>
              <a:t>kalifa</a:t>
            </a:r>
            <a:r>
              <a:rPr lang="hu-HU" b="1" dirty="0"/>
              <a:t> </a:t>
            </a:r>
            <a:r>
              <a:rPr lang="hu-HU" b="1" dirty="0" smtClean="0"/>
              <a:t>az</a:t>
            </a:r>
            <a:r>
              <a:rPr lang="hu-HU" b="1" dirty="0"/>
              <a:t> iszlám legfelsőbb vallási vezetőjének kijáró cím volt, amely eleinte világi főhatalommal is párosult.</a:t>
            </a:r>
          </a:p>
        </p:txBody>
      </p:sp>
      <p:pic>
        <p:nvPicPr>
          <p:cNvPr id="6146" name="Picture 2" descr="http://explorerworld.hu/wp-content/uploads/2013/09/Suleiman_the_Magnificent_by_DellAltissi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5" y="3483403"/>
            <a:ext cx="2571999" cy="3283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2632460" y="4716024"/>
            <a:ext cx="3429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I. Szulejmán</a:t>
            </a:r>
            <a:r>
              <a:rPr lang="hu-HU" dirty="0"/>
              <a:t> </a:t>
            </a:r>
            <a:r>
              <a:rPr lang="hu-HU" dirty="0" smtClean="0"/>
              <a:t>  </a:t>
            </a:r>
            <a:br>
              <a:rPr lang="hu-HU" dirty="0" smtClean="0"/>
            </a:br>
            <a:r>
              <a:rPr lang="hu-HU" b="1" i="1" dirty="0" smtClean="0"/>
              <a:t>(1494 - 1566)</a:t>
            </a:r>
            <a:br>
              <a:rPr lang="hu-HU" b="1" i="1" dirty="0" smtClean="0"/>
            </a:br>
            <a:r>
              <a:rPr lang="hu-HU" dirty="0" smtClean="0"/>
              <a:t> oszmán</a:t>
            </a:r>
            <a:r>
              <a:rPr lang="hu-HU" dirty="0"/>
              <a:t> </a:t>
            </a:r>
            <a:r>
              <a:rPr lang="hu-HU" dirty="0" smtClean="0"/>
              <a:t>szultán</a:t>
            </a:r>
            <a:br>
              <a:rPr lang="hu-HU" dirty="0" smtClean="0"/>
            </a:br>
            <a:r>
              <a:rPr lang="hu-HU" dirty="0" smtClean="0"/>
              <a:t> Európában a</a:t>
            </a:r>
            <a:r>
              <a:rPr lang="hu-HU" dirty="0"/>
              <a:t> </a:t>
            </a:r>
            <a:r>
              <a:rPr lang="hu-HU" b="1" dirty="0"/>
              <a:t>Nagy</a:t>
            </a:r>
            <a:r>
              <a:rPr lang="hu-HU" dirty="0"/>
              <a:t>, </a:t>
            </a:r>
            <a:r>
              <a:rPr lang="hu-HU" b="1" dirty="0" smtClean="0"/>
              <a:t>Dicsőséges</a:t>
            </a:r>
            <a:br>
              <a:rPr lang="hu-HU" b="1" dirty="0" smtClean="0"/>
            </a:br>
            <a:r>
              <a:rPr lang="hu-HU" dirty="0" smtClean="0"/>
              <a:t>melléknevet </a:t>
            </a:r>
            <a:r>
              <a:rPr lang="hu-HU" dirty="0"/>
              <a:t>kapta,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</a:t>
            </a:r>
            <a:r>
              <a:rPr lang="hu-HU" dirty="0"/>
              <a:t> </a:t>
            </a:r>
            <a:r>
              <a:rPr lang="hu-HU" dirty="0" smtClean="0"/>
              <a:t>muszlim világban</a:t>
            </a:r>
            <a:br>
              <a:rPr lang="hu-HU" dirty="0" smtClean="0"/>
            </a:br>
            <a:r>
              <a:rPr lang="hu-HU" dirty="0"/>
              <a:t> (a </a:t>
            </a:r>
            <a:r>
              <a:rPr lang="hu-HU" b="1" dirty="0"/>
              <a:t>Törvényhozó</a:t>
            </a:r>
            <a:r>
              <a:rPr lang="hu-HU" dirty="0"/>
              <a:t>) melléknevet.</a:t>
            </a:r>
          </a:p>
        </p:txBody>
      </p:sp>
    </p:spTree>
    <p:extLst>
      <p:ext uri="{BB962C8B-B14F-4D97-AF65-F5344CB8AC3E}">
        <p14:creationId xmlns:p14="http://schemas.microsoft.com/office/powerpoint/2010/main" val="29065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0647" y="298512"/>
            <a:ext cx="5740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arab kultúra és művészet hatásai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1686" y="1187629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iszlám kultúra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különösen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értékes volt az európai ember számára.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 tudósok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összegyűjtötték és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továbbfejlesztették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ókori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görög és perzsa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tudományos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ismereteket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hozták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Európába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indiai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matematika, a keleti csillagászat és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orvostudomány eredményeit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8" y="3635902"/>
            <a:ext cx="2855912" cy="219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66615" y="5744193"/>
            <a:ext cx="306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Arab palota Spanyolországban</a:t>
            </a:r>
            <a:endParaRPr lang="hu-HU" b="1" dirty="0"/>
          </a:p>
        </p:txBody>
      </p:sp>
      <p:pic>
        <p:nvPicPr>
          <p:cNvPr id="7173" name="Picture 5" descr="http://www.origo.hu/i/1012/20101206tajmaha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65" y="6429941"/>
            <a:ext cx="3559672" cy="2374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9949" y="6601758"/>
            <a:ext cx="2924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 Tádzs Mahalt</a:t>
            </a:r>
            <a:r>
              <a:rPr lang="hu-HU" dirty="0"/>
              <a:t>, a fehér márványból emelt mauzóleumot a 17. század közepén építtette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err="1" smtClean="0"/>
              <a:t>Sáh</a:t>
            </a:r>
            <a:r>
              <a:rPr lang="hu-HU" b="1" dirty="0" smtClean="0"/>
              <a:t> </a:t>
            </a:r>
            <a:r>
              <a:rPr lang="hu-HU" b="1" dirty="0" err="1"/>
              <a:t>Dzsahán</a:t>
            </a:r>
            <a:r>
              <a:rPr lang="hu-HU" b="1" dirty="0"/>
              <a:t> mogul uralkodó felesége, a fiatalon elhunyt </a:t>
            </a:r>
            <a:r>
              <a:rPr lang="hu-HU" b="1" dirty="0" err="1"/>
              <a:t>Mumtáz</a:t>
            </a:r>
            <a:r>
              <a:rPr lang="hu-HU" b="1" dirty="0"/>
              <a:t> Mahal síremlékéül.</a:t>
            </a:r>
          </a:p>
        </p:txBody>
      </p:sp>
      <p:sp>
        <p:nvSpPr>
          <p:cNvPr id="6" name="Téglalap 5"/>
          <p:cNvSpPr/>
          <p:nvPr/>
        </p:nvSpPr>
        <p:spPr>
          <a:xfrm>
            <a:off x="3196823" y="3715612"/>
            <a:ext cx="35705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tudományok mellett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művészetek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terén is maradandót alkottak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52" y="4499992"/>
            <a:ext cx="1885716" cy="1929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02120" y="4816070"/>
            <a:ext cx="172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Korabeli</a:t>
            </a:r>
            <a:br>
              <a:rPr lang="hu-HU" b="1" dirty="0" smtClean="0"/>
            </a:br>
            <a:r>
              <a:rPr lang="hu-HU" b="1" dirty="0" smtClean="0"/>
              <a:t>arab világtérkép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544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" y="121947"/>
            <a:ext cx="6937375" cy="4373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TikiKami\Desktop\Történelmi atlasz - NTK\Töri atlasz_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" y="4778080"/>
            <a:ext cx="6706894" cy="40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907</Words>
  <Application>Microsoft Office PowerPoint</Application>
  <PresentationFormat>Diavetítés a képernyőre (4:3 oldalarány)</PresentationFormat>
  <Paragraphs>51</Paragraphs>
  <Slides>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Csomagoló programhéj-objektum</vt:lpstr>
      <vt:lpstr>EURÓPA  a V – XI. században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 a V – XI. században</dc:title>
  <dc:creator>Nelli és Kálmán</dc:creator>
  <cp:lastModifiedBy>Tikos Kálmán</cp:lastModifiedBy>
  <cp:revision>199</cp:revision>
  <dcterms:created xsi:type="dcterms:W3CDTF">2013-11-01T10:26:53Z</dcterms:created>
  <dcterms:modified xsi:type="dcterms:W3CDTF">2020-04-25T14:44:34Z</dcterms:modified>
</cp:coreProperties>
</file>