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3A1A-8946-41A2-A4B5-EE3CF4E0FDB3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9B27-7DED-424B-B5F7-BC7752E6F90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7/73/Royal_standard_of_Italy_(1880_-_1946)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commons/6/67/Wappen_Deutsches_Reich_-_Reichsadler_188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Battaglia_di_Solferino_(Henry_Dunant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u.wikipedia.org/w/index.php?title=F%C3%A1jl:Henry_Dunant-young.jpg&amp;filetimestamp=200509091710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b/b6/Emblem_of_the_ICRC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d/Battle_of_Koniggratz_by_Georg_Bleibtreu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a/ae/Karte_zur_Schlacht_bei_Sedan_(01.09.1870)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7/Wernerprokl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Monotype Corsiva" pitchFamily="66" charset="0"/>
              </a:rPr>
              <a:t>Az egységes</a:t>
            </a:r>
            <a:br>
              <a:rPr lang="hu-HU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latin typeface="Monotype Corsiva" pitchFamily="66" charset="0"/>
              </a:rPr>
              <a:t> olasz és német állam</a:t>
            </a:r>
            <a:endParaRPr lang="hu-H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Fájl:Royal standard of Italy (1880 - 1946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5771"/>
            <a:ext cx="3842792" cy="384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30311" y="6021288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Olaszország</a:t>
            </a: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ájl:Wappen Deutsches Reich - Reichsadler 1889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128595" cy="39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796136" y="6110491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Németország</a:t>
            </a:r>
            <a:endParaRPr lang="hu-H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5720" y="285728"/>
            <a:ext cx="6790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egységes olasz állam születése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1055169"/>
            <a:ext cx="583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krími háborúba a Szárd-Piemonti Királyság angol-francia oldalon csapatokat küldött és győzött.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párizsi béketárgyalásokon sikerült elérni a nagyhatalmaknál az olasz egység támogatását.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tárgyalások lezárásaként, 1858-ban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III. Napóleon francia császár vállalta, hogy segítséget nyújt az Osztrák Császárság ellen.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4383360" y="364502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1859-ben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kitört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szárd–francia–osztrák háború.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francia–szárd szövetség jelentős győzelmeket aratott.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Ausztria lemondott Lombardiáról, de Velence osztrák kézen maradt.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Ezután a közép-itáliai fejedelemségeket szárd–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piemotni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csapatok szállták meg, ezek sorra csatlakoztak a Szárd–Piemonti Királysághoz.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158" y="3287607"/>
            <a:ext cx="1656184" cy="2144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ájl:Battaglia di Solferino (Henry Dunant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50" y="1072816"/>
            <a:ext cx="3136017" cy="2309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285720" y="5405573"/>
            <a:ext cx="3782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II. Viktor Emánuel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smtClean="0"/>
              <a:t> 1849–1861-ig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az utolsó szárd–piemonti király,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1861től haláláig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Olasz Királyság első </a:t>
            </a:r>
            <a:r>
              <a:rPr lang="hu-HU" dirty="0" smtClean="0"/>
              <a:t>uralkodója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847853" y="1196752"/>
            <a:ext cx="164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Solferinoi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csata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332655"/>
            <a:ext cx="6293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Vöröskereszt rövid története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0165" y="126876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solferinói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csata az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akkori korszak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legvéresebb ütközete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során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több,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mint 40 ezer sérült vagy halott katonát hagytak a csatamezőn.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Henry </a:t>
            </a:r>
            <a:r>
              <a:rPr lang="hu-HU" sz="2000" i="1" dirty="0" err="1">
                <a:latin typeface="Times New Roman" pitchFamily="18" charset="0"/>
                <a:cs typeface="Times New Roman" pitchFamily="18" charset="0"/>
              </a:rPr>
              <a:t>Dunant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elborzadt a látottakon; üzleti útját megszakítva a helyi asszonyok segítségével próbált meg segíteni a sebesülteken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i="1" dirty="0" err="1" smtClean="0">
                <a:latin typeface="Times New Roman" pitchFamily="18" charset="0"/>
                <a:cs typeface="Times New Roman" pitchFamily="18" charset="0"/>
              </a:rPr>
              <a:t>Dunant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javaslata: minden országban létre kellene hozni egy segélyszervezetet, amely olyan önkéntesekből áll, akik háború idején a sebesülteket ápolják, és nemzetközi egyezményt kellene kötni a harcmezőn maradt sebesültek, valamint ápolóik védelméről olyan módon, hogy részükre semleges státuszt </a:t>
            </a:r>
            <a:r>
              <a:rPr lang="hu-HU" sz="2000" b="1" i="1" dirty="0" smtClean="0">
                <a:latin typeface="Times New Roman" pitchFamily="18" charset="0"/>
                <a:cs typeface="Times New Roman" pitchFamily="18" charset="0"/>
              </a:rPr>
              <a:t>biztosítanak.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1863-ban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megalakul a Vöröskereszt.</a:t>
            </a:r>
            <a:endParaRPr lang="hu-H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3/38/Henry_Dunant-young.jpg/220px-Henry_Dunant-you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1527"/>
            <a:ext cx="2095500" cy="2933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994214" y="5913641"/>
            <a:ext cx="3843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Henry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Dunant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/>
              <a:t>svájci közéleti személyiség, </a:t>
            </a:r>
            <a:r>
              <a:rPr lang="hu-HU" dirty="0" smtClean="0"/>
              <a:t>üzletember,</a:t>
            </a:r>
          </a:p>
          <a:p>
            <a:pPr algn="ctr"/>
            <a:r>
              <a:rPr lang="hu-HU" dirty="0" smtClean="0"/>
              <a:t>a </a:t>
            </a:r>
            <a:r>
              <a:rPr lang="hu-HU" dirty="0"/>
              <a:t>Nemzetközi Vöröskereszt alapítója.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b="1" dirty="0"/>
          </a:p>
        </p:txBody>
      </p:sp>
      <p:pic>
        <p:nvPicPr>
          <p:cNvPr id="3076" name="Picture 4" descr="Fájl:Emblem of the ICRC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063"/>
            <a:ext cx="200089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260648"/>
            <a:ext cx="32403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torinói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békeszerződésben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1860.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március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21.)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Szárd–Piemonti Királyság átadta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Savoyát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Nizzát, de cserébe – az olasz egység híveinek nagy csalódására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– csak Lombardiát kaphatta meg Franciaországtól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itáliai tartományok egyesítésének folyamata azonban nem tört meg. </a:t>
            </a:r>
          </a:p>
        </p:txBody>
      </p:sp>
      <p:sp>
        <p:nvSpPr>
          <p:cNvPr id="6" name="Téglalap 5"/>
          <p:cNvSpPr/>
          <p:nvPr/>
        </p:nvSpPr>
        <p:spPr>
          <a:xfrm>
            <a:off x="4036775" y="3430747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1860 májusában Garibaldi a Nápoly–Szicíliai Bourbon Királyság ellen indult. Önkénteseivel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(a </a:t>
            </a:r>
            <a:r>
              <a:rPr lang="hu-HU" sz="2000" i="1" dirty="0" err="1">
                <a:latin typeface="Times New Roman" pitchFamily="18" charset="0"/>
                <a:cs typeface="Times New Roman" pitchFamily="18" charset="0"/>
              </a:rPr>
              <a:t>marsalai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 ezerrel)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Szicíliában szállt partra, ahol a helyi felkelők mellé állt, és velük együtt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felszabadította Szicíliát és Nápolyt,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majd e területeket átadta Viktor Emánuel szárd–piemonti királynak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változások eredményeként 1861-ben kikiálthatták az egységes Olasz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Királyságot,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Savoyai-ház koronája alatt.</a:t>
            </a:r>
          </a:p>
        </p:txBody>
      </p:sp>
      <p:pic>
        <p:nvPicPr>
          <p:cNvPr id="4098" name="Picture 2" descr="http://szentkoronaradio.com/files/garibaldi1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776"/>
            <a:ext cx="2533250" cy="3155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5107295" y="17718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Giuseppe </a:t>
            </a:r>
            <a:r>
              <a:rPr lang="hu-HU" b="1" dirty="0" smtClean="0"/>
              <a:t>Garibaldi</a:t>
            </a:r>
          </a:p>
          <a:p>
            <a:pPr algn="ctr"/>
            <a:r>
              <a:rPr lang="hu-HU" dirty="0" smtClean="0"/>
              <a:t> (1807 </a:t>
            </a:r>
            <a:r>
              <a:rPr lang="hu-HU" dirty="0"/>
              <a:t>– </a:t>
            </a:r>
            <a:r>
              <a:rPr lang="hu-HU" dirty="0" smtClean="0"/>
              <a:t>1882) </a:t>
            </a:r>
            <a:br>
              <a:rPr lang="hu-HU" dirty="0" smtClean="0"/>
            </a:br>
            <a:r>
              <a:rPr lang="hu-HU" dirty="0" smtClean="0"/>
              <a:t>olasz </a:t>
            </a:r>
            <a:r>
              <a:rPr lang="hu-HU" dirty="0"/>
              <a:t>hazafi és katona volt, </a:t>
            </a:r>
            <a:endParaRPr lang="hu-HU" dirty="0" smtClean="0"/>
          </a:p>
          <a:p>
            <a:pPr algn="ctr"/>
            <a:r>
              <a:rPr lang="hu-HU" dirty="0" smtClean="0"/>
              <a:t>az </a:t>
            </a:r>
            <a:r>
              <a:rPr lang="hu-HU" dirty="0"/>
              <a:t>egységes </a:t>
            </a:r>
            <a:r>
              <a:rPr lang="hu-HU" dirty="0" smtClean="0"/>
              <a:t>Olaszországért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harcoló hadsereg egyik vezére. </a:t>
            </a:r>
            <a:endParaRPr lang="hu-HU" dirty="0" smtClean="0"/>
          </a:p>
          <a:p>
            <a:pPr algn="ctr"/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9" y="3796502"/>
            <a:ext cx="3667389" cy="295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88571" y="3820573"/>
            <a:ext cx="30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Garibaldi bevonulása Rómába</a:t>
            </a:r>
            <a:endParaRPr lang="hu-H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7" y="260648"/>
            <a:ext cx="6527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„Kis” vagy „Nagy” német egység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221240"/>
            <a:ext cx="3135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osztrák–porosz háború </a:t>
            </a:r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makettezok.uw.hu/nemet%20csatahajok/bismarc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44567"/>
            <a:ext cx="2535622" cy="2800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774482" y="2204864"/>
            <a:ext cx="2369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Otto </a:t>
            </a:r>
            <a:r>
              <a:rPr lang="hu-HU" b="1" dirty="0"/>
              <a:t>von </a:t>
            </a:r>
            <a:r>
              <a:rPr lang="hu-HU" b="1" dirty="0" smtClean="0"/>
              <a:t>Bismarck</a:t>
            </a:r>
            <a:br>
              <a:rPr lang="hu-HU" b="1" dirty="0" smtClean="0"/>
            </a:br>
            <a:r>
              <a:rPr lang="hu-HU" dirty="0" smtClean="0"/>
              <a:t> (1815 –1898) </a:t>
            </a:r>
            <a:br>
              <a:rPr lang="hu-HU" dirty="0" smtClean="0"/>
            </a:br>
            <a:r>
              <a:rPr lang="hu-HU" dirty="0" smtClean="0"/>
              <a:t>német kancellár</a:t>
            </a:r>
          </a:p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06624" y="1844294"/>
            <a:ext cx="41749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1866-ban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Olaszországgal együttműködve Bismarck olyan légkört teremtett, amelyben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Ausztria kirobbantotta az osztrák–porosz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háborút. 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döntő, 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königgrätzi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csata után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Poroszország területeket szerzett Ausztriától, valamint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sikerült kirekesztetnie Ausztriát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 szövetségeseit a megszűnő Német Államszövetség helyébe lépő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Északi Német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Államszövetségből.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egyben a német nyelvűek fölötti osztrák fölény végét is jelentette.</a:t>
            </a:r>
          </a:p>
        </p:txBody>
      </p:sp>
      <p:pic>
        <p:nvPicPr>
          <p:cNvPr id="5126" name="Picture 6" descr="Fájl:Battle of Koniggratz by Georg Bleibtre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80" y="4293096"/>
            <a:ext cx="459617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5292080" y="4454624"/>
            <a:ext cx="3406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A </a:t>
            </a:r>
            <a:r>
              <a:rPr lang="hu-HU" b="1" dirty="0" err="1"/>
              <a:t>königgrätzi</a:t>
            </a:r>
            <a:r>
              <a:rPr lang="hu-HU" b="1" dirty="0"/>
              <a:t> </a:t>
            </a:r>
            <a:r>
              <a:rPr lang="hu-HU" b="1" dirty="0" smtClean="0"/>
              <a:t>csata 1866. június 3.</a:t>
            </a:r>
            <a:endParaRPr lang="hu-H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316969"/>
            <a:ext cx="5158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francia–porosz háború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1196752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1870-ben Bismarck felbátorította Hohenzollern herceget, hogy fogadja el Spanyolország trónját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amelyet már három másik európai hercegnek is felajánlottak, de mindegyiket elutasította III. Napóleon. Ez természetesen nem volt nyilvános,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 Hohenzollern király Spanyolország trónján azt jelentette volna, hogy Franciaországot mindkét oldalról németek uralta királyság határolná.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Bismarck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franciákat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francia-porosz háború kirobbantására késztette. III. Napóleon a Német Államszövetség felosztását remélte</a:t>
            </a:r>
          </a:p>
        </p:txBody>
      </p:sp>
      <p:sp>
        <p:nvSpPr>
          <p:cNvPr id="6" name="Téglalap 5"/>
          <p:cNvSpPr/>
          <p:nvPr/>
        </p:nvSpPr>
        <p:spPr>
          <a:xfrm>
            <a:off x="4283968" y="419318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1866-os szerződés működésbe lépett: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német államok együttesen léptek fel katonailag Franciaországgal szemben.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Számos csata és a francia császár elfogása után (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sedani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csata) 1870. szeptember 1-jén Bismarck az uralkodó nacionalista szellem jegyében formalizálta Németországot.</a:t>
            </a:r>
          </a:p>
        </p:txBody>
      </p:sp>
      <p:pic>
        <p:nvPicPr>
          <p:cNvPr id="6146" name="Picture 2" descr="Fájl:Karte zur Schlacht bei Sedan (01.09.1870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1" y="3841711"/>
            <a:ext cx="3706941" cy="29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89942" y="3933056"/>
            <a:ext cx="329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Sedani</a:t>
            </a:r>
            <a:r>
              <a:rPr lang="hu-HU" b="1" dirty="0" smtClean="0"/>
              <a:t> csata /korabeli térképen/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5166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253" y="432024"/>
            <a:ext cx="2756936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ájl:Wernerprokl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2" y="2892902"/>
            <a:ext cx="4608513" cy="341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15616" y="432024"/>
            <a:ext cx="4931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 a háború megerősítette Bismarck és Poroszország vezetését az egyesült Németországban.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déli államok hivatalosan a Versailles-i Szerződésben (1871) léptek be az egységes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államba,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ami egyben véget vetett a francia-porosz háborúnak is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5205" y="62116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1871. január 18-án a versailles-i palota tükörtermében kihirdetik a Német Birodalmat.</a:t>
            </a:r>
          </a:p>
        </p:txBody>
      </p:sp>
      <p:sp>
        <p:nvSpPr>
          <p:cNvPr id="5" name="Téglalap 4"/>
          <p:cNvSpPr/>
          <p:nvPr/>
        </p:nvSpPr>
        <p:spPr>
          <a:xfrm>
            <a:off x="4972947" y="3861048"/>
            <a:ext cx="40635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I. Vilmos</a:t>
            </a:r>
            <a:r>
              <a:rPr lang="hu-HU" dirty="0" smtClean="0"/>
              <a:t>  </a:t>
            </a:r>
          </a:p>
          <a:p>
            <a:pPr algn="ctr"/>
            <a:r>
              <a:rPr lang="hu-HU" dirty="0" smtClean="0"/>
              <a:t>Hohenzollern </a:t>
            </a:r>
            <a:r>
              <a:rPr lang="hu-HU" dirty="0"/>
              <a:t>dinasztiából </a:t>
            </a:r>
            <a:r>
              <a:rPr lang="hu-HU" dirty="0" smtClean="0"/>
              <a:t>származó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porosz király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1861-től </a:t>
            </a:r>
            <a:r>
              <a:rPr lang="hu-HU" dirty="0"/>
              <a:t>1888-ig,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majd </a:t>
            </a:r>
            <a:r>
              <a:rPr lang="hu-HU" dirty="0"/>
              <a:t>az újonnan </a:t>
            </a:r>
            <a:r>
              <a:rPr lang="hu-HU" dirty="0" smtClean="0"/>
              <a:t>alakult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b="1" dirty="0"/>
              <a:t>Német Császárság uralkodója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1871-től </a:t>
            </a:r>
            <a:r>
              <a:rPr lang="hu-HU" b="1" dirty="0"/>
              <a:t>haláláig.</a:t>
            </a:r>
          </a:p>
        </p:txBody>
      </p:sp>
    </p:spTree>
    <p:extLst>
      <p:ext uri="{BB962C8B-B14F-4D97-AF65-F5344CB8AC3E}">
        <p14:creationId xmlns:p14="http://schemas.microsoft.com/office/powerpoint/2010/main" val="37843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1274777"/>
            <a:ext cx="648767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</a:t>
            </a:r>
          </a:p>
          <a:p>
            <a:pPr algn="ctr"/>
            <a: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b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340</Words>
  <Application>Microsoft Office PowerPoint</Application>
  <PresentationFormat>Diavetítés a képernyőre (4:3 oldalarány)</PresentationFormat>
  <Paragraphs>39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Az egységes  olasz és német állam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Weöres Sándor Általános Iskola Gelse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egységes  olasz és német állam</dc:title>
  <dc:creator>Tanuló 19.</dc:creator>
  <cp:lastModifiedBy>Tikos Kálmán</cp:lastModifiedBy>
  <cp:revision>26</cp:revision>
  <dcterms:created xsi:type="dcterms:W3CDTF">2011-04-10T12:03:13Z</dcterms:created>
  <dcterms:modified xsi:type="dcterms:W3CDTF">2020-03-30T16:11:29Z</dcterms:modified>
</cp:coreProperties>
</file>