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257" r:id="rId3"/>
    <p:sldId id="258" r:id="rId4"/>
    <p:sldId id="259" r:id="rId5"/>
    <p:sldId id="319" r:id="rId6"/>
    <p:sldId id="260" r:id="rId7"/>
    <p:sldId id="261" r:id="rId8"/>
    <p:sldId id="262" r:id="rId9"/>
    <p:sldId id="320" r:id="rId10"/>
    <p:sldId id="32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>
      <p:cViewPr varScale="1">
        <p:scale>
          <a:sx n="97" d="100"/>
          <a:sy n="97" d="100"/>
        </p:scale>
        <p:origin x="11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42FE-2F40-43A0-8D3A-2EF00A12B2B0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57BC4-3AE2-472F-B7A7-A1108939AE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27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3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3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8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1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2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1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7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7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0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2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4671-A661-4FEC-B560-5425A2FF8937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1ED8-9011-43AC-8371-1749F18F9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7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0/02/Greece_23.91172E_39.08554N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2/Greece_23.91172E_39.08554N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0/02/Greece_23.91172E_39.08554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620"/>
            <a:ext cx="75648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5671"/>
            <a:ext cx="8424936" cy="604962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7504" y="345671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4" name="Téglalap 3"/>
          <p:cNvSpPr/>
          <p:nvPr/>
        </p:nvSpPr>
        <p:spPr>
          <a:xfrm>
            <a:off x="690464" y="2564904"/>
            <a:ext cx="1721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Zeusz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3007754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Főisten,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istenek atyja </a:t>
            </a:r>
          </a:p>
        </p:txBody>
      </p:sp>
      <p:sp>
        <p:nvSpPr>
          <p:cNvPr id="6" name="Téglalap 5"/>
          <p:cNvSpPr/>
          <p:nvPr/>
        </p:nvSpPr>
        <p:spPr>
          <a:xfrm>
            <a:off x="2727417" y="2564904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Hádész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22284" y="3036335"/>
            <a:ext cx="20162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alvilág istene </a:t>
            </a:r>
          </a:p>
        </p:txBody>
      </p:sp>
      <p:sp>
        <p:nvSpPr>
          <p:cNvPr id="8" name="Téglalap 7"/>
          <p:cNvSpPr/>
          <p:nvPr/>
        </p:nvSpPr>
        <p:spPr>
          <a:xfrm>
            <a:off x="4754532" y="2564904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Héra</a:t>
            </a:r>
          </a:p>
        </p:txBody>
      </p:sp>
      <p:sp>
        <p:nvSpPr>
          <p:cNvPr id="9" name="Téglalap 8"/>
          <p:cNvSpPr/>
          <p:nvPr/>
        </p:nvSpPr>
        <p:spPr>
          <a:xfrm>
            <a:off x="4621288" y="3005880"/>
            <a:ext cx="20162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Zeusz felesége,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istenek anyja </a:t>
            </a:r>
          </a:p>
        </p:txBody>
      </p:sp>
      <p:sp>
        <p:nvSpPr>
          <p:cNvPr id="10" name="Téglalap 9"/>
          <p:cNvSpPr/>
          <p:nvPr/>
        </p:nvSpPr>
        <p:spPr>
          <a:xfrm>
            <a:off x="6770755" y="2574870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Poszeidon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637512" y="3004923"/>
            <a:ext cx="20162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tenger istene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83568" y="5360201"/>
            <a:ext cx="1721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Aphrodité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23528" y="5831631"/>
            <a:ext cx="219875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szerelem istene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699793" y="5360202"/>
            <a:ext cx="1721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Apollón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475596" y="5815488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költészet és a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jóslás istene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721832" y="5360202"/>
            <a:ext cx="1721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Hermész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549279" y="5791490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istenek hírnöke 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742544" y="5351990"/>
            <a:ext cx="190298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Pallasz Athéné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588224" y="5873643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tudomány és a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mesterségek istennője </a:t>
            </a:r>
          </a:p>
        </p:txBody>
      </p:sp>
    </p:spTree>
    <p:extLst>
      <p:ext uri="{BB962C8B-B14F-4D97-AF65-F5344CB8AC3E}">
        <p14:creationId xmlns:p14="http://schemas.microsoft.com/office/powerpoint/2010/main" val="6142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2065" y="47127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FÖLDRAJZI ELHELYEZKEDÉS</a:t>
            </a:r>
          </a:p>
        </p:txBody>
      </p:sp>
      <p:pic>
        <p:nvPicPr>
          <p:cNvPr id="2050" name="Picture 2" descr="Fájl:Greece 23.91172E 39.08554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0" y="867036"/>
            <a:ext cx="8562880" cy="5952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27584" y="534711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Földközi - tenger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827584" y="4345891"/>
            <a:ext cx="256280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Balkán-félsziget</a:t>
            </a:r>
          </a:p>
        </p:txBody>
      </p:sp>
      <p:sp>
        <p:nvSpPr>
          <p:cNvPr id="6" name="Jobbra nyíl 5"/>
          <p:cNvSpPr/>
          <p:nvPr/>
        </p:nvSpPr>
        <p:spPr>
          <a:xfrm rot="5400000">
            <a:off x="4053576" y="3234862"/>
            <a:ext cx="280831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Égei</a:t>
            </a:r>
            <a:r>
              <a:rPr lang="hu-HU" dirty="0"/>
              <a:t> – tenger szigetvilága</a:t>
            </a:r>
          </a:p>
        </p:txBody>
      </p:sp>
      <p:sp>
        <p:nvSpPr>
          <p:cNvPr id="5" name="Balra nyíl 4"/>
          <p:cNvSpPr/>
          <p:nvPr/>
        </p:nvSpPr>
        <p:spPr>
          <a:xfrm>
            <a:off x="6496842" y="4365962"/>
            <a:ext cx="2088232" cy="5040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Kisázsia</a:t>
            </a:r>
            <a:r>
              <a:rPr lang="hu-HU" dirty="0"/>
              <a:t> nyugati partvidéke</a:t>
            </a:r>
          </a:p>
        </p:txBody>
      </p:sp>
      <p:sp>
        <p:nvSpPr>
          <p:cNvPr id="8" name="Téglalap 7"/>
          <p:cNvSpPr/>
          <p:nvPr/>
        </p:nvSpPr>
        <p:spPr>
          <a:xfrm>
            <a:off x="356031" y="1113236"/>
            <a:ext cx="5411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ókori Görögország nagyobb volt, mint a mai.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Hozzátartozott ugyanis: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az egész </a:t>
            </a:r>
            <a:r>
              <a:rPr lang="hu-H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Balkán-félsziget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az </a:t>
            </a:r>
            <a:r>
              <a:rPr lang="hu-H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Égei-tenger szigetei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 legnagyobb: Kréta),</a:t>
            </a:r>
            <a:b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valamint </a:t>
            </a:r>
            <a:r>
              <a:rPr lang="hu-H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Kis-Ázsia tengerparti 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szakasza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is.</a:t>
            </a:r>
          </a:p>
        </p:txBody>
      </p:sp>
    </p:spTree>
    <p:extLst>
      <p:ext uri="{BB962C8B-B14F-4D97-AF65-F5344CB8AC3E}">
        <p14:creationId xmlns:p14="http://schemas.microsoft.com/office/powerpoint/2010/main" val="3964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332655"/>
            <a:ext cx="6365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Hellász = ókori Görögország</a:t>
            </a:r>
          </a:p>
        </p:txBody>
      </p:sp>
      <p:sp>
        <p:nvSpPr>
          <p:cNvPr id="4" name="Téglalap 3"/>
          <p:cNvSpPr/>
          <p:nvPr/>
        </p:nvSpPr>
        <p:spPr>
          <a:xfrm>
            <a:off x="107504" y="1700808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Hellász tengeri ország: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lakói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kereskedelemből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halászatból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élnek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mediterrán gazdálkodást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folytatnak: citrusfélék, füge, szőlő (bor,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mazsola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olajbogyó, kecske, juh</a:t>
            </a:r>
          </a:p>
        </p:txBody>
      </p:sp>
      <p:sp>
        <p:nvSpPr>
          <p:cNvPr id="5" name="Téglalap 4"/>
          <p:cNvSpPr/>
          <p:nvPr/>
        </p:nvSpPr>
        <p:spPr>
          <a:xfrm>
            <a:off x="4582253" y="4269289"/>
            <a:ext cx="4398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Hellász népei: a hellének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 akhájok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Észak-Balkán és Kis-Ázsia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 Trója és Mükéné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 jónok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Attika Athén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 dórok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Peloponnészoszi-félsziget Spárta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 krétaiak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Kréta szigete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Knosszosz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romaikor.hu/pic.php?i=419&amp;l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11" y="1291960"/>
            <a:ext cx="40767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ájl:Greece 23.91172E 39.08554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5" y="3645024"/>
            <a:ext cx="435074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Jobbra nyíl 5"/>
          <p:cNvSpPr/>
          <p:nvPr/>
        </p:nvSpPr>
        <p:spPr>
          <a:xfrm>
            <a:off x="164906" y="4977172"/>
            <a:ext cx="1529143" cy="26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Akhájok</a:t>
            </a:r>
          </a:p>
        </p:txBody>
      </p:sp>
      <p:sp>
        <p:nvSpPr>
          <p:cNvPr id="9" name="Jobbra nyíl 8"/>
          <p:cNvSpPr/>
          <p:nvPr/>
        </p:nvSpPr>
        <p:spPr>
          <a:xfrm rot="5224839">
            <a:off x="2478741" y="4614421"/>
            <a:ext cx="1529143" cy="30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Akhájok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611560" y="5549134"/>
            <a:ext cx="1224136" cy="3281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Dórok</a:t>
            </a:r>
          </a:p>
        </p:txBody>
      </p:sp>
      <p:sp>
        <p:nvSpPr>
          <p:cNvPr id="10" name="Jobbra nyíl 9"/>
          <p:cNvSpPr/>
          <p:nvPr/>
        </p:nvSpPr>
        <p:spPr>
          <a:xfrm>
            <a:off x="1115616" y="6330808"/>
            <a:ext cx="1296144" cy="245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Krétaiak</a:t>
            </a:r>
          </a:p>
        </p:txBody>
      </p:sp>
      <p:sp>
        <p:nvSpPr>
          <p:cNvPr id="11" name="Balra nyíl 10"/>
          <p:cNvSpPr/>
          <p:nvPr/>
        </p:nvSpPr>
        <p:spPr>
          <a:xfrm rot="1384994">
            <a:off x="2258747" y="5708044"/>
            <a:ext cx="1280865" cy="267979"/>
          </a:xfrm>
          <a:prstGeom prst="lef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Jónok</a:t>
            </a:r>
          </a:p>
        </p:txBody>
      </p:sp>
    </p:spTree>
    <p:extLst>
      <p:ext uri="{BB962C8B-B14F-4D97-AF65-F5344CB8AC3E}">
        <p14:creationId xmlns:p14="http://schemas.microsoft.com/office/powerpoint/2010/main" val="35948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9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0743" y="1274777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Hellász városai: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Balkán hegyei között külön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városállamok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alakultak ki: ezek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poliszok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Teljesen önálló városállamok külön királyokkal az élen (számuk kb. 500.)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116632"/>
            <a:ext cx="204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Poliszok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07504" y="2833609"/>
            <a:ext cx="3635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Fontosabb poliszok:</a:t>
            </a:r>
          </a:p>
          <a:p>
            <a:r>
              <a:rPr lang="nn-NO" sz="2000" b="1" dirty="0">
                <a:latin typeface="Times New Roman" pitchFamily="18" charset="0"/>
                <a:cs typeface="Times New Roman" pitchFamily="18" charset="0"/>
              </a:rPr>
              <a:t>Mükéné</a:t>
            </a:r>
            <a:r>
              <a:rPr lang="nn-NO" sz="2000" dirty="0">
                <a:latin typeface="Times New Roman" pitchFamily="18" charset="0"/>
                <a:cs typeface="Times New Roman" pitchFamily="18" charset="0"/>
              </a:rPr>
              <a:t>: gazdag aranyleletek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nn-NO" sz="2000" dirty="0">
                <a:latin typeface="Times New Roman" pitchFamily="18" charset="0"/>
                <a:cs typeface="Times New Roman" pitchFamily="18" charset="0"/>
              </a:rPr>
              <a:t>(pl. halotti maszk)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Trója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faló mondája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Spárta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katonaállam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Athén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demokrácia szülővárosa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Olümpia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az olimpiák színhelye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Delphoi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híres jóshely</a:t>
            </a: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Knosszosz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: a labirintus városa (Minotaurosz)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ájl:Greece 23.91172E 39.08554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00" y="2636913"/>
            <a:ext cx="5361344" cy="372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702660" y="479557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Olimpia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62581" y="5019873"/>
            <a:ext cx="80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Spárta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355168" y="4749367"/>
            <a:ext cx="75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Athén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186615" y="3950903"/>
            <a:ext cx="66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Trója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851027" y="5024555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Műkéné</a:t>
            </a:r>
          </a:p>
        </p:txBody>
      </p:sp>
      <p:sp>
        <p:nvSpPr>
          <p:cNvPr id="16" name="Ellipszis 15"/>
          <p:cNvSpPr/>
          <p:nvPr/>
        </p:nvSpPr>
        <p:spPr>
          <a:xfrm>
            <a:off x="5514926" y="4920650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667326" y="5073050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792132" y="4954246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6207975" y="4795570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7131729" y="4036347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5678271" y="4566027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792132" y="438003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Delphoi</a:t>
            </a:r>
          </a:p>
        </p:txBody>
      </p:sp>
      <p:sp>
        <p:nvSpPr>
          <p:cNvPr id="24" name="Ellipszis 23"/>
          <p:cNvSpPr/>
          <p:nvPr/>
        </p:nvSpPr>
        <p:spPr>
          <a:xfrm>
            <a:off x="6590871" y="5970211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6734887" y="5700102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FF00"/>
                </a:solidFill>
              </a:rPr>
              <a:t>Knosszosz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/>
      <p:bldP spid="24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16632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80728"/>
            <a:ext cx="8513375" cy="115212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03648" y="1412776"/>
            <a:ext cx="12187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akhájok</a:t>
            </a:r>
          </a:p>
        </p:txBody>
      </p:sp>
      <p:sp>
        <p:nvSpPr>
          <p:cNvPr id="5" name="Téglalap 4"/>
          <p:cNvSpPr/>
          <p:nvPr/>
        </p:nvSpPr>
        <p:spPr>
          <a:xfrm>
            <a:off x="4139953" y="1427964"/>
            <a:ext cx="12187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jónok</a:t>
            </a:r>
          </a:p>
        </p:txBody>
      </p:sp>
      <p:sp>
        <p:nvSpPr>
          <p:cNvPr id="6" name="Téglalap 5"/>
          <p:cNvSpPr/>
          <p:nvPr/>
        </p:nvSpPr>
        <p:spPr>
          <a:xfrm>
            <a:off x="6876257" y="1451800"/>
            <a:ext cx="12187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dórok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165402"/>
            <a:ext cx="8688007" cy="432048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563889" y="2646419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hellén</a:t>
            </a:r>
          </a:p>
        </p:txBody>
      </p:sp>
      <p:sp>
        <p:nvSpPr>
          <p:cNvPr id="10" name="Téglalap 9"/>
          <p:cNvSpPr/>
          <p:nvPr/>
        </p:nvSpPr>
        <p:spPr>
          <a:xfrm>
            <a:off x="2000067" y="3110443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Hellász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254271" y="3574467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kereskedelemnek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411934" y="3581515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hódítás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724129" y="4071430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hegyek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226528" y="4983532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déligyümölcsöket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508207" y="4997628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szőlőt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139952" y="5923826"/>
            <a:ext cx="2736304" cy="47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polisz, város</a:t>
            </a:r>
          </a:p>
        </p:txBody>
      </p:sp>
    </p:spTree>
    <p:extLst>
      <p:ext uri="{BB962C8B-B14F-4D97-AF65-F5344CB8AC3E}">
        <p14:creationId xmlns:p14="http://schemas.microsoft.com/office/powerpoint/2010/main" val="30076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5339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GÖRÖG MITOLÓGIA</a:t>
            </a:r>
          </a:p>
        </p:txBody>
      </p:sp>
      <p:sp>
        <p:nvSpPr>
          <p:cNvPr id="3" name="Téglalap 2"/>
          <p:cNvSpPr/>
          <p:nvPr/>
        </p:nvSpPr>
        <p:spPr>
          <a:xfrm>
            <a:off x="395536" y="123835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mítosz a görög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müthosz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monda, mese, történet jelentésű szóból ered.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mítoszok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leginkább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ember formájúnak elképzelt istenekről és természetfeletti képességekkel rendelkező, többnyire isteni származású hősökről szólnak.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11960" y="422108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mítoszokban öltenek testet a régi kor embereinek a világ kialakulására, az ember eredetére vonatkozó színes, költői elképzelések, de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mítoszok egykor valóban megtörtént, ősi események, természeti katasztrófák emlékeit is őrzik.</a:t>
            </a:r>
          </a:p>
        </p:txBody>
      </p:sp>
      <p:pic>
        <p:nvPicPr>
          <p:cNvPr id="1026" name="Picture 2" descr="http://antalya.hu/img/tor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9318"/>
            <a:ext cx="3777254" cy="256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95860" y="4211804"/>
            <a:ext cx="368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Olümposz a görög istenek „lakhelye”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5" y="1091645"/>
            <a:ext cx="3648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535494" y="774512"/>
            <a:ext cx="284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emberek szerint isteneik 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családban éltek</a:t>
            </a:r>
          </a:p>
        </p:txBody>
      </p:sp>
    </p:spTree>
    <p:extLst>
      <p:ext uri="{BB962C8B-B14F-4D97-AF65-F5344CB8AC3E}">
        <p14:creationId xmlns:p14="http://schemas.microsoft.com/office/powerpoint/2010/main" val="37309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5288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görög vallás a történelemmel átszőtt sok érdekes legendát foglal magában.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ókori görögök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politeizmus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a, vagyis a </a:t>
            </a:r>
          </a:p>
          <a:p>
            <a:r>
              <a:rPr lang="hu-H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több isten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ben való </a:t>
            </a:r>
            <a:r>
              <a:rPr lang="hu-H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ük 12 főistent teremtett,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 további számos istenségben hittek, melyek általában megszemélyesített természeti erők.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görög istenek sérülékenyek és érzésekkel rendelkeznek.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Minden dolognak megvolt a maga istene, akiknek ünnepségeket rendeztek, és szentélyt emeltek.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139952" y="39330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Hádész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az alvilág istene volt az egyetlen, akinek nem avattak saját szentélyt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emberek, tartva attól, hogy felhívják magukra figyelmét.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görög hit minden természeti katasztrófát és eseményt az istenek haragjának tekintett.</a:t>
            </a:r>
          </a:p>
        </p:txBody>
      </p:sp>
      <p:pic>
        <p:nvPicPr>
          <p:cNvPr id="2050" name="Picture 2" descr="http://www.theta-aliga.eoldal.hu/img/picture/16/hades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4" y="3501008"/>
            <a:ext cx="28384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99592" y="6308737"/>
            <a:ext cx="241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Hádész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 alvilág istene</a:t>
            </a:r>
          </a:p>
        </p:txBody>
      </p:sp>
      <p:sp>
        <p:nvSpPr>
          <p:cNvPr id="5" name="AutoShape 4" descr="data:image/jpeg;base64,/9j/4AAQSkZJRgABAQAAAQABAAD/2wCEAAkGBhQSERQUEhQWFBUVFxUVFRgYFxgVGBYYFxcVFRgXFxgXHCYeGBkkHBQWHy8gJCcpLCwsFR4xNTAqNSYrLCkBCQoKDgwOGg8PGiwcHyQpKSwpKSwsLCksKSwsLCwpKSwsKSwsLCwpKSwsLCw0LCwpLCksLCwsLCkpKSksLCkpKf/AABEIAMIBAwMBIgACEQEDEQH/xAAbAAABBQEBAAAAAAAAAAAAAAAEAAIDBQYBB//EADsQAAEDAgQDBgUCBgIBBQAAAAEAAhEDIQQFEjFBUWEGEyJxgZEyobHB8NHhBxRCUmLxI3IzFSRDosL/xAAaAQACAwEBAAAAAAAAAAAAAAAAAQIDBAUG/8QAKhEAAgICAQQBAwQDAQAAAAAAAAECEQMhMQQSQVEiBRMyYYGR8COhsRT/2gAMAwEAAhEDEQA/AAwFKxn+vueia1vH2RdKjA1G3pPqu62YhzGti58XKbf7THsfygdP2UHewbD1N/2XdbzxKVDOGmeM+36pCj0+YS7s8T85S7sc5TEdFM+Xkf0XJjj9U3SPwpqACWVoT3OkKFgUTnpUMmaEyoRwXab0Q2hsQJgyRzASk+3bGlYRklJ+oaB4yQAdtLb6ndIHFaGnmTaG9XWL6vFO25APKVUUMxpUZID6lR4eCNQ8IaWB3qC4N5CbxFslmmbsNRrTJuJFOwgXFMuJu0uJJgX22XB6rqu6fw2XR1pcmpzTNHU6gruOnTdrf6nf4notRUwZxDabqLxodD9QOwiR6yqHIezLMUO8raxy+I//AGd9FbtygUR3dJ5ay5AFh1PmuZDrHH8k3/BrjhbW3T9FL2q7RU8EaGEY6BUfFZ+qHQQbz0Jb7rN0sBhcJqdWdUxFQkd2CJ3MBz3CALkbxutFmvZum+S8aidyZJPmSsnja7GVIp0aocGhj2+Ko0tG0C5Hy5ck11PfP4/wLLjljXdHfssquaYMu0fzNPvImGU3lg86psfROIi0z1Gx8ljMuxop4yDT7seIgOBbDbGb7fE4rWYZwcxrm/DFunQjhxXe6PI26fBmyNSjfkscG7xCV6LkGG/454FYTKcOHO8UmAXaR8TovpHUrU5B2hM6XARsALafJWdQm+CzH+FEvaLAeEuAkhYbMaZaRqFiJEcl6xjaWpvhvKyXaXCAtazbTe3MqGCdOmE38TGUqIPG/Xb5JtQObY2Hy+SKr4OPhj3/AFUFFzhz8v2XRTMjG0T1Pl/tO/mBxb8yuCtzAEbJtWs08ITEd/mhy/Oq6abTw0+0e0ppwlpBB48fpCcWk3aR1AMevVGhDjSPCCOl1w4gjj6cFzbe/IfdS0aIA1v24DiUhkBpON4+S4u1Mc4k+KOg2C4nTAjmUXSmL+EeaY2G2aNTl04Z7t7fZDAe/FNG0u8/1P6Id+JJ5egn5p7mMbudXQfqmnFR8LQEICNwceB/PNcFEpxquPNN0kpiEWwnRayl0gC9z7BRST0QB3XZQFTOprhpIAbRKMxWZmhT1NjU4taJExL2gncCwJO42Q7aSbmmNZTGh9I1GgeN0kDUd2TyixI2J6LB17/xUvNFsE3wUwxrYqPqOAbTJpN1FznPk6yGsbDXEmTzteN1XZJRbWxJ0z3di3w6N4mxuLyjce11cCo+m2jQaCKbRPiHEAkyZIu6yZlWAqYilif5aQ6mzdth1jmIkLhZIqMXv9DZ0+P5Jno+S9qsIG903HUi4WLD4JIkQHPDSdkecxpnvvET3TWOdEkAOEyTygH2XlGA7G1HYUtc4GX3Zpkk6SABIPHTsRsecjR9iOw9ajRxbKlQtDqerQy2l0R4+djsOS5+XFhaqMt+joRUruSNdiswod13tStTZSLQQ5xDbnhc334brzDtTn1NxD8LWDjMamamkR0deOqE7MdnnVe98el7GaKQc3WA6CHRIMxaBaxWZzLDup1HbkAkHwlsQeRWvDgxKWnbITc4p2tFxi8U6sGuc/VA8QNyAd/MbeaveyVN7e8aQdPhIcZ8UzNzuQW34y7hssng8YLBwtwI3C9A7LUnPp+A6y25GxI5jqPmuji+Ekc5QNLhcsmJeGmxvPvYWWgyrC66oeZMAAmI1EcUsny3vG+Juk8zxHXqtZgsIKbQBC1Ty2TdR0gbMswDBpCx+Z1C8yVo8ZRmpqd8MyevQDigMwxzQ1x0tDDOlukXI5W9yeaWN09CcdGVqkgHhPGL/NV9XWLgyDy/LJ+ZYwuKHoYyPJdOKdGOT2KvW1XIg8ef7qFtKbC6Pr0mvGpu3HmChHM0O4iOO8+immQYqZcLGehG48lKRxdE8xx81IMFPiFm7+Xuonu1WAsNh+vVK7GLDUtTtTtgmY3F6jbYWCfiqmlugev2HogwmlewESuLhXVMRZHFBo3Lj5mP3Q1Ss55+w2Uhwob8ZvyFyuOxJ2aIH5xVa/QY0YXi4wmlwHwj7lIMJufdcJHMn5KQhhJKe2km96eFkRTh20jn+6GBxzQNzP5zXBsnVG7AGfRcc0pDEwSnmklThEaJUWxg7VpezeGpVcQC9odps0O2nSIMc97rPmndF5Ywy54dpNNuqZgeZPL9ll6mHdG/RZjdOjK/xUzthr9wwhxaQKlvhA/oa0WaNpmSVX9is/dhXvkQ1xIJ+yzmLgYh5d4i57nm15Li6elz81q8LkxfhXBp1OadTo3E3XDzpOFM34HUz0nDZ0O6D4BcRIAub2A8yYCx2YfxTdg31mMw73QAKz76Q8kjTcQAJgHirrsvhT4GvtpPePPAMYOJ4b/JVuc/xGdjW1WUcJRdhWugGriG0TUcx0tc0DhYHiOq5/T4Ftz4Wl4NWWdOo7/2V38PO1BqVqpfQDGuOqYPOAZO5GxjmFJ/E3tDT7t1MAa3xcAXE7p3ZvtR3mK/lMXSp0zVaWU6lJweydx4gTJtHmOqz/bTJ6gxYD2mJueBIsSOUxMK/wCwvupr8eQWVuLb/JGRpSNMr0vsJidLmwOQssO7CFrri4JHpNj1XpvYHDtttwXSRhjyeo5S3wyRCWYZk0WDguvxLabL2kFYrH4nxGHev6KYkrdllj8z1E3sBc/QKpzXFg0WSb+LT/1Bgz6yocZPdgk6Gcf9cXFU+Nx4eGtaCA0HcyTJk+S24Y3TRXOQNVMp1Fkyo2Mm0x6Iqs0hs2Plsef0W/8AQyMWFcA6QY5g3BHVE1KAdcbCZG8dEJTNpEdZ+YRWAqBpG0fQlRfsaIMXV/oGw+Lz5eQSwo0tLjw2UtTDXM+vUf7IUGMMQ3lc+fJNehAlR0mea4UlxTEcSSJSTAMFMm5sOZ/LpjqoGwnqf0TnNe+5sPYegThRa3e/5wCgMGLid7p4w54w3z/RSOxHIR+cTxUBJJTEFU6LOc8psCkWOJ+gBH2TaOHtJ9gp6UX4NHAcTyniVEZJTow2Tbfr6BQkFxgeylptLzJ2HsApHOAs3/aiMa2gApAUNVrkbKAYsgopsC0w+HL3Brdys7267aswodhcONdT/wCR3AH/AC4k/wCPBaLIsZBqH+oMcW+cLxUNkOL/AIySXE76tzPWSVz+rm77fBfiS5I8tqE1w59yZJniZXqHZ2rq0ta3STEzsTcuc52xFrfuvMMTQLNL4kD7rbdjc6DnBtR0gAeEGLbRP6LnzXkvR6HmeBf/ACtXuyC6ozSXEyPCDB8iCR+BD9lf4e0WBrqlNjrNDQ7xXDTqc4HiZNhyRF2BrWvboIDRqG2524gE7q4pZk2lTAPilwaHDcONpjkoKKux97qjH51/D2jRxNGvh2tY3vQ5zQ5wDfC4AAC0atPzndaHtFgA8t1huoNAu6PFcST69ZVtiqtMljHuOkDUSy4BBg+W88dlVZpmdOk+o0EOhuuXEEnckeK0xKdUHc2eaZlhyH6HabEmx58B0Wt7GVdLw1u/LmsTjsxD6jiOJ8Pvv5K/yQkPY+8SNred1fHgkuT2DMMJ3lO28LzzNcYaJIYA55O8Wb/1nc9YXqFHxUxHELzjtk2myo50S2SRyU+SCfKKN1Zzr1Ha3XgTIbO8deqhYANzc2A5dSgv/WgYFNsTtaJ6xwHVTNPNdXBtUtIyT09hjsPFz8lJXqWI3+4OxHyTsFiRBa8S35hMxGHAu0yOCt87KyTCi0b8P1/X0TqlMi45+yip1dvO6e+qZtwRWwDjUGkP+X+Q/Pkqaq+SSdzurZpDmkG0xttPD9PVVdZiURshXEklaROFJIpIAsquKA2ueZ+37IJ7y5OFInf88+Sdqiwufl6KFUMaKUb/ALld1egXHCN7lcDSTG55cAmIJZidI4GfOPZdBJu8wOSZIYL3cPYId9UuN0qsZZuxAPhbtx6lPYxB4YK1w7QoS0MhrUfCqas2FqX0BCo8bhUscgaAsJiSx0+nuvPsywD21amppALiTFx4iTIPL/S3lSkUzudX02m3VU9VhU13J1RZilTow2Hxbe7dTeOHhP5sUDlz3MJ0mD9Vqc07NMPweHpcn2/pHr6IPMezTqLQ8XaIJ8ua4jywi6s6EMMpbaLvAdtaxfDwHTT0kA7GIket/RaDL+1WGZRDD46h3LjOkzc32jh5rG08tbDXjjBsp6+R2lsmd7qr/wBEFyWy6SXs1OI7fUmuLGsEOaAHf2vHAXv0VJmWc1q1PU8GwJmIkbSec/qocp7Iuc9pc0ls7XvPFb3tVhmCgKYAENi3QQEfeUnUSP2O38meW5Phi917r2Lsj2eboh7Za4ctuAI6rMdjezgNRojZeu02to0uQaFuWjPLSomLNLYAmBAH0Xj/AGueHucZgST5dAtZmXaZ2pxDtLYhYrGUA92t0m8jkOsKyEHJ0iP4q2VVDCNaJgyee6JpLtdsJtMrsQioqkYpO3YYygYteVIRu3kPmFDRrx5dLIsDU0kXA3HGP0QxEdKiNE/g/LLjX24bfn0RJANMcI/ePJDU23IPJKxnaeJIPT8sp8S0OaHi4NjzHQ/nFDtaHDkf9qfL3/E07OHzH7T8kn7ArnhMRGJpw4hDlWJkTiSSSYBRcTvYfmwTZ4C319SnNaXFTENp73PJQAjbQtJOkc/s1MfiIENsPmfNMq1y4yf2CiKdewESnMCaAnD5pgHUDyVlhiqrDlH0akFVSRJF1RZIUdTLwZnb8sEzCVSSOA5prMw1vMfCDAXG67q306qPL/0bOnw/c2+EE4PJaXFs+d/2VzQy5sQIA5AKvbW0hHUMXZcT7sskrnJs2PH2/joZjOyrHjYSshnnZeo1pDRqHI7raV840BVGMz9r9t08n26taZZieRM8tqUXUXaHNIHCQr3I6gnSditJXwgrNiq2RwPEeSGpdjzINOpYbkj4RzKocu5VRrc01s0mCoju2tYJPAJ9alg2EjEua95FwSSB0so8vo1B/wCNroNtRtbn91U5/k+FpAF1YioT4iHB1+rOXkpPI400ZVFSdNlvkOeYVtR2kFpEhpdJEcCCPutS7GNe0ixBB2IcCvM+yTiaxb/xPbB1NLtDidw+mSCHci0xwvzts7xVSi7Sf/bg/BUeR3bjwbrbZp6GJ4Sr4dZlS3sjl6ePfSH4/JmB58JnhM/JBVMCNMH0XcrzarWE1TLWamhwIc1xkSWkbgQRP6I6qQQu/wBLkc8ak1VmDOu2Xbdmcx+EACpacStDmmogws9THiuupB6MT5Cv5c2gTKmo4V4IcLRx2T6VCRIJRrhI8W15PGIsZ/dJyCiGsBu2/Mdb8PzZQtbMHgfz8802ni2ggXi8+Rjb1APoisG0AvY+4iW/qEnoYM+nfdMpjSJm9kR3RBjiNuo4FJtDc8tPzP7J2ANmB8XoJ9ggyjczPjKCU48EWcKSULqkAZUxQFmoVzk2VxJIDq4knN5pgdiFxu64SutQAbh0cAgsOrTDMVEmTRFisUWU45qHKa0wVJ2mZFEEcDdU+WY68dV5L6ncszZ3ejivtGuq4hKnivzyVazE6yA0SrSjlxb4iJI4LlrubL5JJbM5mmbmCVzsvRNd2o2aPmto7KsO9h1MaGxJJtvwnnNlQZZkVLvDTBPc0iHl3OSdNNt7gRvG83stSxUtkHmVUka2jgw9ukWaNz+nVQ5njqeHYA0A9N78zzKEzDtPRbY7CwDblZ/Edo9ZljGtbzdc/OwROdlUMbbt8B+JzXEViNBLGWuQGx6qrxPZ7xF2tlR5IsTe+/6oWriKtXYl3vHoEDicrreEVHVaIfYklwb7qhb80a4RrjRZYTKqDwX946gZ8Lyf+OeIc42aZ2mJkIp2JxlFpYdGJpOEEWe0jlF0NhcrxGE8VB7arOIlrw4fQoL+bYKjqjGOw1QySGf+N5I/rpO8M7XEHqnSf9/rIv5ebQSztK0OYzunN1uFPSIhhiZAP9Nj5LRCgYWUwXZbHVq1LEVTRFKC5rgSSQ9tjpA3g7EhboN4crL0nRSyqNT2vByeqjj7vhz5M5i3GYKoq7AHSt3jcq1CRusfmmVuYZIsuximmYJRobh8xDREFR4jGl/QchMIUJ0K7tRCxEo3BYjYOMR8J5dPJBhk7LgCGrA0Yqhw8cnkbSnd2HDToIEzMg7cDCq8Jijp3uIPmBv8lYUMTAeP8j87qhxommUuMfL3HqoE+pumLQiA0pLhXUwEkkkgDoC648tktvX6LiAOBPZumroQAbhyrTDPVTQVhh1RMmg3H0e9pFnOFlauUPpP0njsea19N1rqRtDvCLWF7ry/1N1mpejr9HNxh+43JcHoYOcXVy1hdAAP0UDQ1osZPMHZD1cY6NLXH1MrmKPstk3J6LRuGpaKjazx3ZadfICLyefksnmeMo02YhtA2L22FwGtpUg2DJkHUXTzc5E47G0+6NJ0O1WcLHYz5TIBWRzWi5rxUYIaWhjwJdGgBut3UzzsGtsA1X3a7UEIVK2RYXEaqni5T8yrmmaJuQXHkDA8lVYfKXOb3gIAbZ3iAkbyJ4i+26tspwOFLGuqV3Ui4Ehr2nURqLZhswJB3iYUXDyjXJq6LihmIDYpgMJtbf3PFQPyTEVXa2ufobBh51gkb7QI6LS5SMKyBR/5CYEj63WuY0AQLAK/D0nf8m6Mc8/23pfyeXYyrVZ/5aYP+TJBA+o8rhVhyrvHFwrAs0m0tbUeQPhgmCdpIvBsJK3/AGgEkkxfh+qpMBhhPdi7AZj/ACJJO/GAb23C14ehUZ90toazpx1pmgp4ZgLWssGt7tzBa0BrXR00AA8pQGHxUxI3ARAqa6oczcjS4cZaSQDHEEuHqmYunpqFvK3yC6MPRz8gqtW1lS5lQc8X2VlUeqnMMUQIAWmC9GeRnquGa03P56SmEN4fQ/UqTEVzPJRsru5rarKRrgAmPAO3qpHVid49dKa53+I9P2KkIly+jJMkAQeI8vui8TiALM99pKrRH4Y+q64dfdJxtjsc6nPn5yD+igc2N04uI/Pupm1A7e3ncHy4hPgQKkiHYa+/3XU7CgZOC4EimAlxdSQAkmpJNQAZQVjSfCrqBRlNqpkSQbVqHSAOJARmuwa0wOPMqvqmGE8tvPZBUMfvJXkvqT/zv9v+Ha6SN4tF06uBYXKZimaWa3OjcABVdPGlxsbc0zE4zUQDsFzu41djHUGtDS9wgDaeKqGV3YiuGM/r8JFoLTEyD5D2UGb5kSdLdtlf9iMr7t7q1T+mQ1XRXn+C7sqLbLbP8uo4DCy9z6pFwxzrOcQYDou4Em4JIWCyfAPrP1VDJcZPToBwA4DYBXHbbOf5nENYLtZf12Hyn3R+QYW4ELqQpmKnFGw7I5QKRBWnxmIDbG08eSjyzDhrAbbIPOa0kR5LZFJaRz5Nylsqs9cRaJkQIuDOyBpYgsbrdcNEczE3NhcWHpdH5uJ0GYJaQeQAtq89wqp1UNfw0EbdRAAA5RKsvRctRL/IcJ/yOceBLuUF0GPqfVBYqtqqOdzcSPKbfJWODfowzn8XAn1Nh+dFnX142U8Su2ZcjJcRXgqnzHGRMQuZrjiAqEVJN1txw8mdyCDULuQTdY5j5/dT0cI0jcg+VkyplxBtJ/OhKutESJwH5H2j7qF7ITi0DqpC7kFIRCBP5912CEnPIKkc6Rf/AF+WQAwR5fT2XDT8vqmuEJMcmB31KS65qSAI1xJJMBJJJIAS61cXWoAMoKxoKvw6tMO1UyJoWOpTTMWIusk6oZiVuRQkHyKy+d4FlKSD4jfyXm/qcEsil7Oz9OnpxZyjVaxszdA4vHkmBy381WNx2o9OfNSU363QNlzFjp2zp0lsNyjLzVqTwG61GaZg2nTIHKwHMqkGeUcKyC7xchcn0CqMNmDsTV1GzZsN/fqtWOHlmaeS3RbZPlZe8uN3OMlehdm8g1O8WzQCevRA9nMmsHALZ5ZUiWroY8dKzDmzeEFVaoYIsOSo8XimA6idR4AW9yiM9DomCQOKy7axmdybAc1ckUwiuQzEYmSZ+I+wbyHRUWEYa+IbTZ8At6cT7KXMsXYtB/7u/wDyFcdlcGKVA1nCC8T5N4IbJSZYZ/iWtptpt5+waBb5j2WcrGyvMbhC8DmPqbn7IHD4AkkOC04mlEyT2ygxeHc4bSgXYBzSJELbNwEFQ5hhgWq+ObwVuJlGhT0wGhzzv8I8zP2Bv0Tn0j/SPa5+dghsVUAp6ZE6pN5O0XPuruSBX1HSZ5pzPh9PpdRlS09vzirSIysNvz84Lo29FyqdvX8+STfh/PzggBvDyTU4JqkBNfgkuNdZJR2BCkkkpAJJJJACXQuLoQAdhla0FUYcqyovVEyaLbDOVN2h7L1KzppOZcQQ8lvzAKsKNVG0X3WHPgjl/LwaMWaWN3E86zXsm/D09VRzZiYbJHuY+ix9bHP2BI8rL1rtpLmRB23+y8oqYfxELkdnZklF/sdNZJTgnZBhqMmTx+a2nZjBEuFlRZfl8kaiAPc+wXs/YTs9SNMOIJI9JlXrHJu5aK3kUEXnZ2gQ0K3NJrXF+1rk/nRdcWsG0AclRZliS/fbgOHrzWhbMfLCsVnFNzXBpkwRy6WndYzMsR3QPFzrADgOQRlU6TbfpwVNmuL0Gw1VXWaN4O3uhukWJKK0SYPBGs9tM2aIfVPBo30+a12CxArS8CKFL4B/e5u3oLR18lj8C3u2Gm+pZztdZwuXH+xnMDafVX+EzgvYdDG06VOzQT8bz8IJ5DcqBBmgYy199z5m6YWBOwWJFSmx42c0O9wnuCsREGe1A5iIarNzVV5rVAbdWw5Iy4MfmD3G0lVndc1ZYyt+fl0AR6fL910o8GVnAPzmulvHYJhqDgma581MQ1zk88B0SYyT5bhNcfcpgcXEiUkwOpKUABJRsCBJOFM+/wDpP/lnWt8URcXmY49Edy9hTIkl2q0t+IQuA3jjvHmjuXsKYl0J3cm9tt9renokaZE22mfTdHcvYUyaiUfQcqtlYAwd4nY7Kww9Thy394VcmvZJFnRR1NV1CqOf5sj6bhCzt2TQLnWBc9oc2SW7xvHE9fJYvEYBxJPxOIBaIMwdyf7eV16NhmMeHNfBbA/X2sqyvlYp6i7Tza1s6QASQTO7r78ICzyyKLNUJ/GjKZVkxbUbru92zd4HN3XovYezOF0U+qxfZLBBzzVeLE/IbBeg0CQRNunRUtthJ+DmNxRbbTPnsszmGYOeTeBz/TkFps3eAy5ifdYfM6IfMugcgkmSglVsBx+ctaC2l4nnc8AqzDUTJcfiO7jv+yssHlQcYaIaLuceA/VcqsDp0+GmOJ49SosGCUYLogu6C0+Z4BDZrm7e8FNrtT2tJAbanSAs5w/udeB5p+MxBI00/CziTaep4wqKtiRTBNIw5rmuL7SS0hzQBtEjbl5lOEHN0iKTekeyZQC2hRaRpIp0wW8iGgEeiIc9VPZ7MnVsLQqv+N9NrnRYEkXIHI7+qOdUVrjToi9D3VFQ9ocR4CBurOo9VuYUQRJVmPTsrlsxlSuUMXKxx9AA7wgw1vUrpJ6M7Ig1OFPmpA+bNCZUa7j9vz/SO5BR01BsmuPP3XXUHDcR7Jj3afi4ifyNt0dy9hTE5qTW3SDvUbn5fO490Q2lDZ5iRPLmn3L2FMhebpLrh0STAiXEkkwEkupJiOLoCSSQEjEVTKSSgwDqDjzU5eeZSSVT5JkuFqGDc7u49FBiqhLDJJ8PPokksM18maCz7PuIpiDC07a7ob4j7lJJJoJclbnNd39x9ys1jqhgXPukkhLRYuAnFVCMGIJEuE3381UZi4wwTblwSSRRBlVm7jAvz+iqMQwaNvyEklr6Thk4cM9YZUIAAJAAAF9rJr6zuZ9ykkqSkaap5n3QuNqGNz7pJKaIMzWON0E8riS2R4KmcSSSUxCSSSQA+l8SlnxD1+66kkwIapuVxJJBI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4" name="Picture 6" descr="http://image.hotdog.hu/user/m.gabi1954/kepek_illusztraciok/blog-kep/zeus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1" y="476673"/>
            <a:ext cx="3383243" cy="253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526136" y="2956303"/>
            <a:ext cx="337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Zeusz a főisten, az istenek „atyja”</a:t>
            </a:r>
          </a:p>
        </p:txBody>
      </p:sp>
    </p:spTree>
    <p:extLst>
      <p:ext uri="{BB962C8B-B14F-4D97-AF65-F5344CB8AC3E}">
        <p14:creationId xmlns:p14="http://schemas.microsoft.com/office/powerpoint/2010/main" val="27048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12 főisten(görög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424863" cy="63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4" y="619575"/>
            <a:ext cx="8680422" cy="13681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1904" y="1886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801964" y="1556792"/>
            <a:ext cx="25202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775370" y="1530305"/>
            <a:ext cx="308633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355976" y="1844824"/>
            <a:ext cx="34563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8" y="1937111"/>
            <a:ext cx="8668331" cy="2228343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1342942" y="2658306"/>
            <a:ext cx="66607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Családban éltek. Emberi tulajdonságokkal rendelkeztek.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475656" y="3556744"/>
            <a:ext cx="66607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Halhatatlanok voltak. Csodálatos tetteket vittek véghez.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" y="4332531"/>
            <a:ext cx="8854678" cy="838781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5329410" y="4596704"/>
            <a:ext cx="2520280" cy="478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44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mítoszok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0" y="5199547"/>
            <a:ext cx="8586266" cy="1718720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801964" y="5523418"/>
            <a:ext cx="7802484" cy="53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görögök vallása sokistenhit /politeizmus/,</a:t>
            </a:r>
          </a:p>
        </p:txBody>
      </p:sp>
      <p:sp>
        <p:nvSpPr>
          <p:cNvPr id="22" name="Téglalap 21"/>
          <p:cNvSpPr/>
          <p:nvPr/>
        </p:nvSpPr>
        <p:spPr>
          <a:xfrm>
            <a:off x="801964" y="5974769"/>
            <a:ext cx="7802484" cy="53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zsidóké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egyistenhit /monoteizmus/.</a:t>
            </a:r>
          </a:p>
        </p:txBody>
      </p:sp>
    </p:spTree>
    <p:extLst>
      <p:ext uri="{BB962C8B-B14F-4D97-AF65-F5344CB8AC3E}">
        <p14:creationId xmlns:p14="http://schemas.microsoft.com/office/powerpoint/2010/main" val="29850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502</Words>
  <Application>Microsoft Office PowerPoint</Application>
  <PresentationFormat>Diavetítés a képernyőre (4:3 oldalarány)</PresentationFormat>
  <Paragraphs>92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ÓKORI GÖRÖGORSZÁG</dc:title>
  <dc:creator>Nelli és Kálmán</dc:creator>
  <cp:lastModifiedBy>Kálmán Tikos</cp:lastModifiedBy>
  <cp:revision>286</cp:revision>
  <dcterms:created xsi:type="dcterms:W3CDTF">2012-12-11T10:24:09Z</dcterms:created>
  <dcterms:modified xsi:type="dcterms:W3CDTF">2022-12-28T13:42:59Z</dcterms:modified>
</cp:coreProperties>
</file>