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1" r:id="rId2"/>
    <p:sldId id="317" r:id="rId3"/>
    <p:sldId id="336" r:id="rId4"/>
    <p:sldId id="337" r:id="rId5"/>
    <p:sldId id="338" r:id="rId6"/>
    <p:sldId id="267" r:id="rId7"/>
    <p:sldId id="268" r:id="rId8"/>
    <p:sldId id="340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6269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társadalom szerkezete </a:t>
            </a:r>
            <a:b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a köztársaság korában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0695" y="3435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Róma lakosságának növekedésével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egyre nagyobb politikai jelentőségre tettek szert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plebejusok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4" name="Téglalap 3"/>
          <p:cNvSpPr/>
          <p:nvPr/>
        </p:nvSpPr>
        <p:spPr>
          <a:xfrm>
            <a:off x="4431484" y="401133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Állami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hivatalokat, katonai és papi tisztségeket nem tölthettek be, viszont katonai szolgálatra voltak kötelezve.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Politikai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jogaik kiterjesztéséért vívott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küzdelmük egyik eszköze a katonai szolgálat megtagadása volt.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Először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i. e. 494-ben éltek vele, amikor fegyveresen kivonultak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Rómából.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1. sz. felirat 4"/>
          <p:cNvSpPr/>
          <p:nvPr/>
        </p:nvSpPr>
        <p:spPr>
          <a:xfrm>
            <a:off x="6591724" y="332656"/>
            <a:ext cx="2411760" cy="1656184"/>
          </a:xfrm>
          <a:prstGeom prst="borderCallout1">
            <a:avLst>
              <a:gd name="adj1" fmla="val 100331"/>
              <a:gd name="adj2" fmla="val -2674"/>
              <a:gd name="adj3" fmla="val 130628"/>
              <a:gd name="adj4" fmla="val -2109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plebs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zömmel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kézművesekből, parasztokból és a leigázott latin törzsek tagjaiból tevődött össze. </a:t>
            </a:r>
            <a:b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2111729"/>
            <a:ext cx="87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köztársaság korának két alapvető társadalmi osztálya a </a:t>
            </a:r>
            <a:r>
              <a:rPr lang="hu-H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patriciusok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plebejusok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voltak.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. sz. felirat 6"/>
          <p:cNvSpPr/>
          <p:nvPr/>
        </p:nvSpPr>
        <p:spPr>
          <a:xfrm>
            <a:off x="5364088" y="2571174"/>
            <a:ext cx="3471087" cy="1440160"/>
          </a:xfrm>
          <a:prstGeom prst="borderCallout3">
            <a:avLst>
              <a:gd name="adj1" fmla="val -1151"/>
              <a:gd name="adj2" fmla="val 99006"/>
              <a:gd name="adj3" fmla="val -3046"/>
              <a:gd name="adj4" fmla="val 100502"/>
              <a:gd name="adj5" fmla="val -2346"/>
              <a:gd name="adj6" fmla="val 100502"/>
              <a:gd name="adj7" fmla="val -8337"/>
              <a:gd name="adj8" fmla="val 54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patriciusok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az ókori Róma elit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társadalmi osztálya volt.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gazdag földbirtokosok lehettek csak tagjai a szenátusnak.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t2.gstatic.com/images?q=tbn:ANd9GcRo9afvRGKckgCR186FzBDrm2I0o0B9f2J60_b5DB5GJdyJ9t1L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954" y="4028000"/>
            <a:ext cx="1260425" cy="2676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ol.hu/pikz/torisekk/hg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5" y="4529147"/>
            <a:ext cx="2274888" cy="2123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209416" y="281414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köztársaság kezdetén e két csoport harca </a:t>
            </a:r>
            <a:br>
              <a:rPr lang="hu-HU" sz="2000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jellemezte Róma történetét. </a:t>
            </a:r>
          </a:p>
        </p:txBody>
      </p:sp>
    </p:spTree>
    <p:extLst>
      <p:ext uri="{BB962C8B-B14F-4D97-AF65-F5344CB8AC3E}">
        <p14:creationId xmlns:p14="http://schemas.microsoft.com/office/powerpoint/2010/main" val="308117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76356"/>
            <a:ext cx="8358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patriciusok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megijedtek, mert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plebejusok kivonulása után  Róma védtelen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maradt a külső támadásokkal szemben.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latvany-terkep.hu/ma_files/antikro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6517"/>
            <a:ext cx="4198268" cy="2951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1340768"/>
            <a:ext cx="40986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Engedélyezték, hogy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plebejusok két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néptribunus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sal részt vegyenek a 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szenátus ülésein, akik vétójogukkal megakadályozhatták az olyan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törvények elfogadását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melyek a köznép érdekeit sértették.  </a:t>
            </a:r>
          </a:p>
        </p:txBody>
      </p:sp>
      <p:sp>
        <p:nvSpPr>
          <p:cNvPr id="4" name="AutoShape 4" descr="http://www.mozaweb.hu/course/tortenelem_5/jpg/t5-096_plebejus-lepcs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6" descr="http://www.mozaweb.hu/course/tortenelem_5/jpg/t5-096_plebejus-lepcs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8" descr="http://www.mozaweb.hu/course/tortenelem_5/jpg/t5-096_plebejus-lepcs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2915815" y="5448647"/>
            <a:ext cx="57663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A plebejusok „lépcsője”.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dirty="0" smtClean="0"/>
              <a:t>Azt </a:t>
            </a:r>
            <a:r>
              <a:rPr lang="hu-HU" sz="2000" dirty="0"/>
              <a:t>mutatja, milyen „lépéseket” </a:t>
            </a:r>
            <a:r>
              <a:rPr lang="hu-HU" sz="2000" dirty="0" smtClean="0"/>
              <a:t>tett a köznép, </a:t>
            </a:r>
            <a:r>
              <a:rPr lang="hu-HU" sz="2000" dirty="0"/>
              <a:t>annak érdekében, hogy a patríciusokkal azonos jogaik legyenek</a:t>
            </a:r>
          </a:p>
        </p:txBody>
      </p:sp>
      <p:sp>
        <p:nvSpPr>
          <p:cNvPr id="8" name="AutoShape 10" descr="data:image/jpeg;base64,/9j/4AAQSkZJRgABAQAAAQABAAD/2wCEAAkGBhQSEBQUEhQWFRUVFxYXGRcXFhsYFRcUGBkcGB4XFBYXHCYfFxojGRcUHy8gIycpLC04GB4xNTAqNSYrLCkBCQoKDgwOGg8PGiwcHyQtLCwsLC0sLCwsKSkpKSwsLCwsLSksKSwsKiksLCwsLC8sKSksLCwpKSwpKSwsKSwsKf/AABEIANUAoAMBIgACEQEDEQH/xAAcAAEAAgMBAQEAAAAAAAAAAAAABQYCAwQBBwj/xAA/EAACAQMCAwYDBAgEBwEAAAABAhEAAxIhMQQFIgYTMkFRYXGRsSNCcoEUM1JTgpKh0RVissEHQ2Oi4fDxFv/EABoBAQADAQEBAAAAAAAAAAAAAAABAgMEBQb/xAAjEQEAAwACAgEEAwAAAAAAAAAAAQIRAzESIQQTIkFhMoHh/9oADAMBAAIRAxEAPwD6/SlK52xSlKBSlKBSlKBSlKBSlKBSlKBSlKBSlKBSlKBSlKBSlKBSk14zAanQe+1AZwIkgTtrv8PWtfE8WttWZmACgk+oA843qJ57y97t2yUwItspMsA4IdGgaEwVVtBGwnSuLm/JHv37uCqB0faE6mLbL3e2qywJ18tqkWK7xiKQGYAs2I1+9BMH0MA1m14Dz8wDGpE7SPKqpe7K3D3nRbfJm8baMCLwDxhoR3o9Toddq9PZ64hYE5G50B5ktMmWEaAepJ30imC1m4NNRrtrufb1rBuKUEDISxIHnqokyRtpVYs9nr2dtitsMGB8eWKhbSmAV6p7smRBBx1ia0jshexSCim33fSD03TaRgTdkbXCwkb9I1O1Bb7t0KCT5an19dqG8v7Q0MHUaH0PvUJzvkTXbjMpUK1plIJ/5wDLbPwi68/AVH8V2Vut3kKkF8guQl5F0GWwkL9oDBkzlBGlBZbPMrbuyKwyXcfmV0nfVW+VZPxyAgZAkiQBqSJxnTyBIquv2WdjcMpLYhHmWXquEkHfZx51hZ7Muot9NtSCJ6pKw9ttDiAZCNoI389TQWJ+MDWDctmQUyU+xWQfbyrlAb94/wAx/auPkvKH4bgntXCGKoev7zdABy08iCB7AV3isuSc6XrDDFv3j/Mf2r3Fv3j/ADH9qypWflK2QkaUpXQyKhO1t28LH2Ac3DlBSTDYErkF1IygbgeulTdKCtdoEvd5naDgG0gZlVid3MALBnIr89dK4L7XL14Wma4xBBuKPD03rMEAaCFzkfGrpWK2gCSAATuYEn4nzqdMUluGvRkUv5SrMVU5fpHd3gSpA1STaE+HX41McjtXl4ghg4BFw3cge7zLJgbU6a/azH51YKU0UNOO4puGyti+5ZVKtDfrgHLQANUP2cfdn5VJcrv3rl6R3rILrhiw6QRcuAd3I2CAAx7ec1aVUAQAAPagUDbSmmKrzC1dW5cKC6BlcJIVmEHuYC49WJAcdGuh9KwBu3CM14lMO4OPUQWyUu2QABjQQI+8SKt1KaYplv8ASm7kEXYFwyxRyWf7OCUJlBHfbkrvB2rmHH8RcLi290lRbyIBcC8e98GJErkE88dpq+ViloLOIAkyYAEn1MedNFKupxiLcUB1Bu3GQohIwY3COlTOXeYkyYgr5TUyli4thgofPvyTIkwWmUy0Ig6eVT1KaIPlbueDud4HkB4L5AsMRri/Uus6GdjBiK6xXTzD9Vc/A30rmFY8i9ClKVkukaUpXUxKUpQKUpQKUpQKUpQKUpQKUrVxN7BS0TEafExQbaVw/p7fu/8AuH9qfp7fu/8AuH9qr5QnJbuYfqrn4G+lcwrzieKdkZcIyBHiHmPhXorO8xPS9YwpSlZrJGlKV1MSlKUFO5f2le4UU3ipa6ILIutvFWIeF0bIlQAZ1Mkwa6+ac9uJxLIjwApmVBwjA5gRJ0Z9SYOJEdJrdzDt1wtpse87xgSCLfViRoQxmAd9K6eUdq+H4lsbb9f7DDFiP8s+IfCakxBcFzK6GjvCcS/d5JPeq7XcrhgScQiaLAE/5hXRZ51dKBjdbFUYs4VCGbNFBDxjiAzawIjXYzbKU0UnhudXpLi71sqyhQssC25N3QA6MEmIGuo1FbbnaO7gO7uEuLd1oZFYXMZC4FFGZOrSI0XbWrjNRvPebnh0UqhuFiQAJ8lLHwgxosemutEIR+aOHnvj3cY9/iIKZnq2wkmFkCuez2mvMF+0C5WlZpUKEb7MyDicAQ76tI02ga9Fzmt26XtFUILgW50IOV7xaH7tqP8A7WwdqG7tHS2Ft6Iq7sx7pWAKhdACy6CSYqRy3O0NzNSrMJtANkgBQQhzCAHXVjJMHHQaGpvhOLNzhSxbPrYBoAyVbhUHTTUAVH3+0xFsi7akYHxSDcceQAXQz93RhO1SXD3Q3C6J3cNGOu4eJ1113111qLdJhtpSlcjYpSlApSlBI0pSupiVFdqeMa1wd500YLAPpOkj51K1xc6Fs8PcF4whUg+vtj6tMQPhQfFLnCnuy0EKITIbKSJAHvAP/pqcXsyo4cXv0oJd7vvVTpDggSMdZI0mY1mpjs/2eNpFHEFXN1VV0wBUOU1DEz6RA0rv4zllq9xVlVthrtuCZyVEsgqTI8LAxAHx96tE+2l4nx2VztAhRkZaBJGxPmR+dZUpVWZWji+BS6uNxQwmYPy+hI/Ot9KDju8nstM211309yfL3J+ZrNuWWiuJtrHpGm2P0AFdNKDiHJLH7pPDjt93aD8zrTiuHVLJVAAARoPdgfrXbXNzH9Wfiv8AqFJ6Gg15SlcrYpSlApSlBI0pXJzLmiWEyuECTCiQC7+SrPnXUxcnP+0C8MEWA1y5lgkxIWJY7mASo0B3r57zu7evuLl1iGQ5IV0W2QZGKtI8hvMxUtc5kz32Z4LSFJGw88FnXEevnJNQ/PuZmbgMBTKLpqWMba67n+Wq779PJ+Ty25JylpjEzw/adLwWzc+yuXGVJE4EE+O23kfQHUEjerxwfL0tTjMtEliWYxoJJ9BXyrgeHZwREHTHzxO6n4ggHT0r6vwPE95aS5tmqt8xNTE+nV8T5Nuev39w30pSpdhSlKDG5dCiWIA9SYrV+nW/21/mFa+Y7L+MfQ1piqWti0V11fp1v9tf5hWjjuLQoQHUmV0BBO4rCKRVPqLeJSlKzWKUpQKUpQSJNUbmd13uNxIXvbey2z4u6gSyg6QdSREkRr5Vd7lsMCp2IIPwIg1XeDQquLeK2cD7ldj+awfzrpmchnXjryfbKhWWW04xY92zMwZup5H3J1yYAwJ+JJma6eC4cu5YqNSdNwoJ2H+5865+ZcG1u+6GTDEoCfuv1T7ATj/DU7ygBAMjJ+EVW0vn+SJnlmnURPv9/wCPTw/dLlEnSB6nYD5xV65fwndWrduZwRVn1gRVMscQL9+2sdGSlj5BcjhP4ysD4Gr3U1jHp/FpFYnClKVZ1lKUoOTmOy/jH0NQ/Pucfo1vPENuSJORAEnEAGT8YHqRUxzHZfxj6GoTn72QE79A6Etv5dJ0A852isr9tK9PX5yVt8RcZBjZmCpnOBrGnkYHn5+lci9pXMhbOqkKwLFSWbPHEMskHDzA8XtWuxzXhk7xe7K2mUFjBKkkOWVxOh6W23+VY8Lw9m7fU2g6d2mQ6VgOGcakySwJY7kGfnXEtfH9r8QtxQe6InQBslyUTtK6sROwgk7VN3+YMHtoEUllzY5wAuSr0mOrVvbaobhOY8KtuyAhKhYBdcXhgHUhdusn2/pWz/GOGMF7cJaA7typgQofD8Qx8Oo6R7Uw17/+qbGRaElBcEvp3ZR3EmNGi2RHuNa67XP5uMhSIIA1ORUz1REEaDUE7wYNaLHE8LrCAAgkjEkgxcDAxp4UcQD9a3cNY4a61xVtehJIIBMzoQdNTMaTM671HodHJOYG8jOdOoQPQFFaJ89WNSFa7HDKghFCj0Hwj6AVsqEpGqV2h553HHGVOGCi5ipYxrD9IPUNRG8flV1r59zW3neut/1HHyOPl7KK7+HjjktkuPm5LcceVeztJwgY276dSwFOOsyehhG4lmH8Q9Kgb3MslxCvGoPQ0x5xprO2lT3LOPQObFwjC4CFU7FvNR+IGR7g+tQPajl1y26oGJVwSG+/CkAhj66jX3O1Wp8es8nhaff4/bn+RxV5Y+vX+/0tfZ2yf0dHaA1y7bfT9nMBB+S/U1dK+S8l5jft4ohytqyHB5OqnKEbcAneZGm1fRuVdord84iUcfdYRl7o2zj4ajzFV5OG3H306ePkpaIivrEpSlKxalKUoOTmOy/jH0NR3MuWLeADyIJIIjQkROoO1SPMdl/GPoa01jftpXpFXOzdtlKsWbKJJI1IVlnQQPG23tW/hOVC2ZDsSVKmceqTkDAAiCTtG9d1Kpq2IHg+yaraRbju7qqjPp0KqAIERAiRI89Zrdc7L22BVmdlI1BIjPHHPQSDBOm3tUxSmyYhLnZvItNxgMVAYY5k/aZTK4gEXCAANIru4TlK27rXAzElQoBiAo1iQJOo8yY8t67aU0wpSlQJGqVxHC5vc3A7y5sSPvH0q53boVSx2UEn4ASarnBcAblkZdLP1GCdCxLESPc/0r0eGfGZlxc8bEQovM+DVbkAFo3AYrHpLLrIP1O2hrSLly403rhdjpMQFB1gAaDWNvSrhzTlaoMEEtEn0UHzb0kzA84Pxqp8Tw/d6k6Dc/8Azz9q9Hj8L/d+XFabVjxS3B8KCyopgttG4UbsvwGn5irPa4dcQuIxA0HkPh6VD9iuR9+Xv31lYwtg6H3ZSNRG0jWcvapRLJS/cUXGdFwAyglXMkrkACQAU311Oted8q02v309P4URWuZ7lI8HxjI6oxLq5xUnxqYJgn7y6bnX411cwJlAGKzlMGNgKjuFXPiUHkiPcPsxhFn53Pl7VI8w8Vv+P6CuaZ+1raIi2Q0YN+8f+b/xTBv3j/zf+KiuZ8ZcTiExYY4LkpBM5XVSRB0IBOutR3Bdo2cgC5blrgjIRlaKq5YDOVgGAN+oab1l7T6WXutpZjBmCdJrZVV4btTcbEymOYBMdRQrbYEW85A6yPMjp6d6w4vtQ4QyVzVphR0lB6XA8EafH/LUZMmwttKqPHdpbymQA2LBsEByVSbqkXNeoAIHIGvSYrc3N7pudNxYZ42kKqXFTadBcDSP96YatFKqPB9p7pto7BVDNk0kMyqVRsQiudsoMa6jpq3kVExiXlKUqApSlB1cdwne2ntkxmrLI3EiJqt8D2itWpF91VlJDASYYGCAAJidvyq11X+1XKrLpJtjvWIVSujE7nKIyAAJg13UtnqXLeu5MNXM+IW6ZS0+URmzG1p6EKciN9xpVe5d2Yu8XcJudFlGZQQInFiD3Y3nTVjt5VPWx3dkG591JbziBJ+NTfJeGKWEDCGMsw9GcliB8JilOW1dxry8FPTaz2+HtTolu2v5BVFUXhO01lEUXXKOdXDI05tq2oUg6k7Gr7xYm2869Lafka/P/MLWJUliBiCeqNAJ+k1nmr8c+M7D7V2VupctveQzm8TBBxTpAgif2j/FXdzDxW/4/oK19neXCxwtm2PJFJ9SxEkn3kmtnMPFb/j+gqt+pVidnUNzPm3dXACoYFAR65FwIk+XnXAnPkBOVgAE/ZmFEn7PRhupBuDX2NSHNe57xFuTk+gIZlKqDIOS+HqgD1mtIThGs94JwXZhmCMsNV+9JxtwR6aVjC7GxzZe6vXTZCpaAcCFyPTJ08jvr715e5yiwGsgMWYFSUMXBp5eIHTq960Xr/DG3etBmRLltFLHJvEHElTqrKFbImPKdq8tNwZliHDWmYEE3SzEXG6v+r1KxnWNaka+C5mlvK53JDPGctnk+AfBJPSJu7+5rsvc6S21wXLOJCBisKfCLjRkPFpb0r2zw3C4lNCPd2JIcC2DlM6hQB6QK0XbfAugLFiH0ym6GYAGSzblCLpljocxrtQdP+LpmUWyCwcYiVBLGeqD4dFJy86z5R2gW/cdFGwV/SEZVK5erEltto9xPK9vhzbvXsXLIGJh2yXEtpbaYQtBJA9da3Wr3DW7qC2usEBlmFBhIPse7AA8yulQJulRh7RWpABJBmTiwxIJWGBEgkggesGtvK+bpfBKBhGPiUr4lDCJGuhqMS7qUpUCRqu9oOYW7XEW+9bEd1ciZgHJZJjaRA/I1Yqp3biyO9tEEqxtXZiIIVkiQQQYyf5mutlHqT/GeHvlbSXlY3HVSFM6TJG3oI/OrjXyH/h7w/fcf7W5ciFGwAGw/aINfXqjMTa3lLg55xXd8PcPmVKr7uwgD5mvjvNeGC8RZD6WwyZzt3QYBtfwzNfV+0fCm8otroRDhp2Oq7Rr51Qeb8m4m20XLfeqdmty0H12lW/pTyjU1j1L6xNcXMPFb/j+gqg9nO0XHWwtlbLXEEKveKylV0Gtw+Q1OtXi5cZ2UkKAuWxJmfyHpVbzGIiJ1wcfycXbqXCYKgDwhtAwYYk+EyK5l5EycO1tHBZmRgYxVcSuyjQaLMCBJO01NUrDWmIC92SVpJeWMyWUESc8iFOgJzPwitl7syGJJedTiCgIUFmcgj72rf0FTdKbJiE4fs+QwJfEAjQAGVRpUzoFPqAKxTstCx3h1DK0KAuDhJCrshOAMjTU6VO0ppiJsdnES3ftqxC38iwgaO+WTj3Mifwitadm8T0XCo6QBiDiLbM1sKfIKXO+8CpqlNMQ1rs5GINyQBbDdMFu7Yupmd8mJJ867OWcuNkEF8tEG0aquM7+YC/+mu2lNMKUpUCRqqdsh9ra9rd0/NkH+x+VWuqD2t5gV4pgwMkALOxQCemdD1M0x7V1s6xso3/hfeROM4lWMO6qEkQDDMWAPrAX5V9Qr4mLllrmYeG3BVjv69JkEEb71c+Wf8QGUKt9Q50GSN1MJicCoyP4d6mfZMTErVxX63+Af6jUJxXMnXjLdsE4GAwgRBVzI0ndQJkDWNZ0m+K/W/wD/UageY83uW77KAGUBMQDBLFLrQxIiJtiue38lo6cvH8bfBcZHFi66gKEVbgSQ2J3VjqZ2rlHNLzgg3CsAZBEjuwFtNkCVkSWfQ/0iu7i+0F3uybYtlglxjOYwwMSylZEnTE+h9Kw4rnjIbiLbVbjPpjJJ8QLnSCCLYEiYnUCKgc/E37pZGe4yiScwg6AHdQIiCIA3HnWxedXzivhcjqAScZ7mNx/nu7+ntUlyvnbXbqqUCq6uw6pYYMqkMNtS/kfKojl/aS9cRYAJxC5MIBeVJJgayHjTaPeiWTc7vguhYyrEAm2SSoW9LkKNdUtTHr71I8i4t7lwl5P2Y6jGpFxxoygBhAGsCue72kuajuwOhmkEmAS6qdREyhJHv504ftHdACsiFlUM5DHVYt+DTxfa7bae9MFjpVe4nn9xcTCQbpAxLEvbVlUsox0GTESfQetY3u1TLbLFFyU6pLZYQDppB38U41GSnVjpXpFeVUKUpQKUpQSNY3LStowDfEA/WvKV1MXPxXKLF0Y3LNpx6NbVgPhIrzgeTWLP6qzbT8KgH570pQYcUPtf4B/qNc17l9t2ye2jGMZKgnHXTXy1b5mlKwv21r00jkPDzPcWpjGcBOOukxtqfnXv+C2IYdzbh4yGI6o2n13PzNKVXUvOG5NbS814eNhHloNJAgT5Df0rP8Awizr9lb1XE9I8P7Pw0HyFKUGTcttEqTbQlQQJUaBtwPYyaPyy0SCbaEqZHSNCABI/JV+Q9KUoNCdnuGACixaABkAW1AB02Eew+QrJuRcOVxNm0RJaCgiSIJiPTSlKaO2K9ilKgeUpSgV7XlK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243407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2915817" y="4432984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plebejusok hosszú harcuknak köszönhetően, sok addig az érdekeiket sértő törvény módosítattak a szenátussal.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Szövegdoboz 9"/>
          <p:cNvSpPr txBox="1"/>
          <p:nvPr/>
        </p:nvSpPr>
        <p:spPr>
          <a:xfrm>
            <a:off x="4788024" y="3654663"/>
            <a:ext cx="4246163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A római Forum a város politikai, gazdasági 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b="1" dirty="0" smtClean="0">
                <a:solidFill>
                  <a:schemeClr val="tx2"/>
                </a:solidFill>
              </a:rPr>
              <a:t>életének központja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8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4" y="1039722"/>
            <a:ext cx="8647263" cy="217325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67544" y="260648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elfelé nyíl 3"/>
          <p:cNvSpPr/>
          <p:nvPr/>
        </p:nvSpPr>
        <p:spPr>
          <a:xfrm>
            <a:off x="2843808" y="2276872"/>
            <a:ext cx="7200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Felfelé nyíl 4"/>
          <p:cNvSpPr/>
          <p:nvPr/>
        </p:nvSpPr>
        <p:spPr>
          <a:xfrm>
            <a:off x="3665135" y="2276872"/>
            <a:ext cx="7200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3161079" y="1838317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e. 510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2339752" y="2780928"/>
            <a:ext cx="1080120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e. 753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" y="3577234"/>
            <a:ext cx="8647263" cy="64385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6156176" y="3577234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etruszkok</a:t>
            </a:r>
            <a:endParaRPr lang="hu-HU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67" y="4610934"/>
            <a:ext cx="8608099" cy="1914409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995936" y="5013176"/>
            <a:ext cx="4147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atríciusok, a gazdag földbírtokosok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67058" y="6021288"/>
            <a:ext cx="257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lebejusok, a köznép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5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2736304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403648" y="836712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szenátus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955326" y="836712"/>
            <a:ext cx="1152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consulok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98459" y="2492896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pénzügyeket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27273" y="2492896"/>
            <a:ext cx="1361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hadsereget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012160" y="2492896"/>
            <a:ext cx="2654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áborúról és a békéről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40" y="3829110"/>
            <a:ext cx="8568608" cy="2304256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5868144" y="4221088"/>
            <a:ext cx="1794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néptribunusok</a:t>
            </a:r>
            <a:endParaRPr lang="hu-H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950487" y="4621198"/>
            <a:ext cx="5508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plebejusok /köznép/ képviselete a szenátusban.</a:t>
            </a:r>
            <a:endParaRPr lang="hu-H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533726" y="5090684"/>
            <a:ext cx="5133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Vétójoggal rendelkeztek. Ha a szenátus olyan</a:t>
            </a:r>
            <a:endParaRPr lang="hu-H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07165" y="5560170"/>
            <a:ext cx="75761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öntést hozott, amely sértette a köznép érdekeit megvétózhatták azt.</a:t>
            </a:r>
            <a:endParaRPr lang="hu-H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568952" cy="187220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83768" y="170080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etruszk</a:t>
            </a:r>
            <a:endParaRPr lang="hu-HU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660232" y="1700808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Romulus</a:t>
            </a:r>
            <a:endParaRPr lang="hu-HU" sz="2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23528" y="260648"/>
            <a:ext cx="69525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köztársaság helyzete a </a:t>
            </a:r>
            <a:b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4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pun háborúk után</a:t>
            </a:r>
            <a:endParaRPr lang="hu-HU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49556" y="2072390"/>
            <a:ext cx="8338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Róma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II. század végére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egész Földközi-tenger ura lett,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városállamból birodalommá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vált.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49556" y="2780276"/>
            <a:ext cx="4039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köztársasági államrend nem tudta megoldani a birodalommal járó feladatokat, a köztársaság válságba jutott.</a:t>
            </a:r>
          </a:p>
        </p:txBody>
      </p:sp>
      <p:pic>
        <p:nvPicPr>
          <p:cNvPr id="1026" name="Picture 2" descr="http://files.korok.webnode.hu/system_preview_detail_200000147-d17fad2774/400px-Maccari-Cic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80699"/>
            <a:ext cx="4638999" cy="2887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680247" y="5469934"/>
            <a:ext cx="37024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római köztársaság törvényhozó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testülete a szenátus.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49556" y="4238828"/>
            <a:ext cx="44306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gazdasági élet alapja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mezőgaz-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daság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lakosság túlnyomó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több-sége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földműveléssel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állattenyésztés-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sel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foglalkozott.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hódításokig Itáliában a kisbirtok volt uralkodó.</a:t>
            </a:r>
            <a:endParaRPr lang="hu-H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3326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rabszolgák tömeges alkalmazása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az olcsó tengerentúli gabona beáramlása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következtében a kisparaszti gazdaságok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tönkrementek.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kisparaszti gazdaságok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tönkremenete-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lében fontos szerepet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játszottak a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III. századi háborúk, elsősorban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II. pun háború, mely óriási pusztítást vitt 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végbe az Itáliai félszigeten.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99992" y="3284984"/>
            <a:ext cx="4464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Nehézségek mutatkoztak a hadsereg-utánpótlásban is.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latifundiumok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(nagybirtokok) fokozatosan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bekebelezték a kisbirtokot,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így éppen az a társadalmi réteg vesztette el gazdasági erejét, amely a római katonaságot adta.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hosszas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háborúskodás következtében az állandósult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katonai szolgálat mellet a kisgazdaságok működtetése szinte lehetetlenné vált. </a:t>
            </a:r>
          </a:p>
        </p:txBody>
      </p:sp>
      <p:pic>
        <p:nvPicPr>
          <p:cNvPr id="4098" name="Picture 2" descr="http://www.romaikor.hu/pic.php?i=321&amp;l=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44" y="357408"/>
            <a:ext cx="3196435" cy="2927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87399" y="270172"/>
            <a:ext cx="3824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A punok és az elefántok elpusztították</a:t>
            </a:r>
            <a:br>
              <a:rPr lang="hu-HU" b="1" dirty="0" smtClean="0">
                <a:solidFill>
                  <a:schemeClr val="tx2"/>
                </a:solidFill>
              </a:rPr>
            </a:br>
            <a:r>
              <a:rPr lang="hu-HU" b="1" dirty="0" smtClean="0">
                <a:solidFill>
                  <a:schemeClr val="tx2"/>
                </a:solidFill>
              </a:rPr>
              <a:t>a kisparaszti gazdaságokat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4100" name="Picture 4" descr="http://www.romaikor.hu/image.php?p=ergastul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2" y="3429000"/>
            <a:ext cx="4191000" cy="2638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39378" y="5934670"/>
            <a:ext cx="3624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termelő munka nagy részét már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rabszolgatartó nagybirtokokon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latifundiumokon végezték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3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59184" y="332656"/>
            <a:ext cx="4320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 volt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tehát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elegendő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hagyományosan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besorozható katona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pedig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hadseregre szükség volt a meghódított területek megtartása érdekében, ugyanakkor a határok mentén is számolni kellett ellenséges betörésekkel.</a:t>
            </a:r>
          </a:p>
        </p:txBody>
      </p:sp>
      <p:pic>
        <p:nvPicPr>
          <p:cNvPr id="5122" name="Picture 2" descr="http://drseres.com/elearning/tesztek/kviz/Legio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50" y="209088"/>
            <a:ext cx="3810000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35124" y="2883537"/>
            <a:ext cx="3642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római katona, mely meghódította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az akkori civilizált világot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40150" y="3525567"/>
            <a:ext cx="347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A társadalom válsága</a:t>
            </a:r>
            <a:endParaRPr lang="hu-HU" sz="28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94848" y="4167599"/>
            <a:ext cx="5249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hódítások következtében több százezer hadifogoly került rabszolgaként Itáliába.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rabszolg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a-munkaerő a termelés minden szférájában, de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szórakoztatásban is megjelent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u-HU" sz="2000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gladiátorok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termelésben nélkülözhetetlen volt a rabszolgák munkaereje, ugyanakkor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vagyontárgynak minősítették őket, jogokkal nem rendelkeztek.</a:t>
            </a:r>
          </a:p>
        </p:txBody>
      </p:sp>
      <p:pic>
        <p:nvPicPr>
          <p:cNvPr id="5124" name="Picture 4" descr="http://www.sg.hu/kep/2005_02/0204gladiato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8" y="4180780"/>
            <a:ext cx="3525659" cy="231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. sz. felirat 5"/>
          <p:cNvSpPr/>
          <p:nvPr/>
        </p:nvSpPr>
        <p:spPr>
          <a:xfrm>
            <a:off x="4467623" y="2686697"/>
            <a:ext cx="4320480" cy="1284061"/>
          </a:xfrm>
          <a:prstGeom prst="borderCallout1">
            <a:avLst>
              <a:gd name="adj1" fmla="val 1262"/>
              <a:gd name="adj2" fmla="val -1226"/>
              <a:gd name="adj3" fmla="val 177664"/>
              <a:gd name="adj4" fmla="val -27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A gladiátorok </a:t>
            </a:r>
            <a:r>
              <a:rPr lang="hu-HU" b="1" dirty="0" smtClean="0"/>
              <a:t>az</a:t>
            </a:r>
            <a:r>
              <a:rPr lang="hu-HU" b="1" dirty="0"/>
              <a:t> arénákban egymás ellen változatos fegyverzettel küzdő harcosok voltak. </a:t>
            </a:r>
            <a:r>
              <a:rPr lang="hu-HU" b="1" dirty="0" smtClean="0"/>
              <a:t>Akik a </a:t>
            </a:r>
            <a:r>
              <a:rPr lang="hu-HU" b="1" dirty="0"/>
              <a:t>hódító hadjáratok során foglyul ejtett  </a:t>
            </a:r>
            <a:r>
              <a:rPr lang="hu-HU" b="1" dirty="0" smtClean="0"/>
              <a:t>katonák, rabszolgák </a:t>
            </a:r>
            <a:r>
              <a:rPr lang="hu-HU" b="1" dirty="0"/>
              <a:t>voltak.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35124" y="6399737"/>
            <a:ext cx="322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Jelenet a Gladiátor című filmből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301</Words>
  <Application>Microsoft Office PowerPoint</Application>
  <PresentationFormat>Diavetítés a képernyőre (4:3 oldalarány)</PresentationFormat>
  <Paragraphs>44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254</cp:revision>
  <dcterms:created xsi:type="dcterms:W3CDTF">2013-03-05T13:52:51Z</dcterms:created>
  <dcterms:modified xsi:type="dcterms:W3CDTF">2020-03-21T10:54:25Z</dcterms:modified>
</cp:coreProperties>
</file>