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42" r:id="rId3"/>
    <p:sldId id="343" r:id="rId4"/>
    <p:sldId id="344" r:id="rId5"/>
    <p:sldId id="345" r:id="rId6"/>
    <p:sldId id="346" r:id="rId7"/>
    <p:sldId id="347" r:id="rId8"/>
    <p:sldId id="348" r:id="rId9"/>
    <p:sldId id="34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542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43" autoAdjust="0"/>
  </p:normalViewPr>
  <p:slideViewPr>
    <p:cSldViewPr snapToGrid="0">
      <p:cViewPr varScale="1">
        <p:scale>
          <a:sx n="58" d="100"/>
          <a:sy n="58" d="100"/>
        </p:scale>
        <p:origin x="15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562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404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164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30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806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809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2020. 05. 29.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216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2020. 05. 29.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812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2020. 05. 29.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658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207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749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D9CE5-7642-47E6-A65B-79C895A92CA7}" type="datetimeFigureOut">
              <a:rPr lang="hu-HU" smtClean="0"/>
              <a:t>2020. 05. 29.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472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 flipH="1">
            <a:off x="477670" y="2415654"/>
            <a:ext cx="797029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MAGYARORSZÁG A SZOVJET TÁBORBAN</a:t>
            </a:r>
          </a:p>
          <a:p>
            <a:pPr algn="ctr"/>
            <a:r>
              <a:rPr lang="hu-H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1945 - 1990</a:t>
            </a:r>
            <a:endParaRPr lang="hu-H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54" y="118659"/>
            <a:ext cx="1754211" cy="2542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 descr="https://upload.wikimedia.org/wikipedia/en/4/4b/Mkp-sdunificationcongr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47" y="22440"/>
            <a:ext cx="1801172" cy="2516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static.origos.hu/s/partners/foto/img/201404-romok/01-02-erzsebethid-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570" y="118659"/>
            <a:ext cx="3484491" cy="2324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mult-kor.hu/image/article/main/.630x1260/4356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245" y="70550"/>
            <a:ext cx="3985145" cy="2296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static.keptelenseg.hu/p/0a69b9d1714617e6cc42ed0bf31af3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570" y="5199796"/>
            <a:ext cx="3545147" cy="1658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mek.oszk.hu/01900/01906/html/cd9/kepek/tortenelem/to281sztal1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54" y="4281370"/>
            <a:ext cx="1992930" cy="25495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pinteraukcioshaz.hu/images/201111/20111107_7198-324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279" y="4200856"/>
            <a:ext cx="2029240" cy="26301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hir.ma/wp-content/uploads/2013/08/1F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370" y="5164633"/>
            <a:ext cx="3971499" cy="175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294" y="5125448"/>
            <a:ext cx="4271749" cy="1836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536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35" y="3169976"/>
            <a:ext cx="8857630" cy="368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zövegdoboz 1"/>
          <p:cNvSpPr txBox="1"/>
          <p:nvPr/>
        </p:nvSpPr>
        <p:spPr>
          <a:xfrm>
            <a:off x="285814" y="0"/>
            <a:ext cx="55515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 magyar rendszerváltás</a:t>
            </a:r>
            <a:endParaRPr lang="hu-H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01446" y="961188"/>
            <a:ext cx="3846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Kádár – korszak vége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53636" y="1506181"/>
            <a:ext cx="88576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1980-as évek közepére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Szovjetunió meggyengülésével csökkent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Magyarország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függése Moszkvától.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rendszernek ekkor azonban súlyos problémákkal kellett szembenéznie.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gazdaság válsága tovább mélyült.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adósságcsapda következtében az ország egyre erősebben függött a Nyugattól. </a:t>
            </a: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Ezek a folyamatok elősegítették az ellenzék kialakulását.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Létrejött két jelentős ellenzéki mozgalom is, amelyek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megkérdőjelezték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szocializmus létjogosultságát. </a:t>
            </a:r>
          </a:p>
        </p:txBody>
      </p:sp>
      <p:sp>
        <p:nvSpPr>
          <p:cNvPr id="8" name="Téglalap 7"/>
          <p:cNvSpPr/>
          <p:nvPr/>
        </p:nvSpPr>
        <p:spPr>
          <a:xfrm>
            <a:off x="153634" y="6312347"/>
            <a:ext cx="7690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MDF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gyűlése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Lakiteleken, a mozgalom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alapításának helyszínén.</a:t>
            </a:r>
          </a:p>
        </p:txBody>
      </p:sp>
    </p:spTree>
    <p:extLst>
      <p:ext uri="{BB962C8B-B14F-4D97-AF65-F5344CB8AC3E}">
        <p14:creationId xmlns:p14="http://schemas.microsoft.com/office/powerpoint/2010/main" val="185772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42127" y="378443"/>
            <a:ext cx="443311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egyiket főleg olyan írók alkották, akik kezdetben a határon túli magyarokért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szólaltak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másik csoport tagjai zömmel fővárosi értelmiségiek voltak.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elsősorban az emberi jogok semmibe vétele ellen tiltakoztak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1980-as évek végén az írók vezetésével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megalakult a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Magyar Demokrata Fórum (MDF),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másik csoportból pedig létrejött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Szabad Demokraták Szövetsége (SZDSZ).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Harmadik ellenzéki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szervezetként ifjú jogászok létrehozták a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Fiatal Demokraták Szövetségét (Fidesz). </a:t>
            </a:r>
            <a:endParaRPr lang="hu-H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ellenzék hamarosan kimondta: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,,Kádárnak mennie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kell”. 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pártfőtitkár lemondását azonban nem ők, hanem az MSZMP belső ellenzéke érte el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dirty="0"/>
          </a:p>
        </p:txBody>
      </p:sp>
      <p:sp>
        <p:nvSpPr>
          <p:cNvPr id="5" name="Téglalap 4"/>
          <p:cNvSpPr/>
          <p:nvPr/>
        </p:nvSpPr>
        <p:spPr>
          <a:xfrm>
            <a:off x="4572000" y="4241899"/>
            <a:ext cx="4572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000" b="1" dirty="0">
                <a:solidFill>
                  <a:srgbClr val="C00000"/>
                </a:solidFill>
                <a:latin typeface="Arial" panose="020B0604020202020204" pitchFamily="34" charset="0"/>
              </a:rPr>
              <a:t>Pozsgay Imre</a:t>
            </a:r>
            <a:r>
              <a:rPr lang="hu-HU" sz="2000" dirty="0">
                <a:solidFill>
                  <a:srgbClr val="C00000"/>
                </a:solidFill>
                <a:latin typeface="Arial" panose="020B0604020202020204" pitchFamily="34" charset="0"/>
              </a:rPr>
              <a:t> </a:t>
            </a:r>
            <a:endParaRPr lang="hu-HU" sz="200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/>
            <a:r>
              <a:rPr lang="hu-HU" b="1" i="1" dirty="0" smtClean="0">
                <a:latin typeface="Arial" panose="020B0604020202020204" pitchFamily="34" charset="0"/>
              </a:rPr>
              <a:t>(1933</a:t>
            </a:r>
            <a:r>
              <a:rPr lang="hu-HU" b="1" i="1" dirty="0">
                <a:latin typeface="Arial" panose="020B0604020202020204" pitchFamily="34" charset="0"/>
              </a:rPr>
              <a:t> – </a:t>
            </a:r>
            <a:r>
              <a:rPr lang="hu-HU" b="1" i="1" dirty="0" smtClean="0">
                <a:latin typeface="Arial" panose="020B0604020202020204" pitchFamily="34" charset="0"/>
              </a:rPr>
              <a:t>2016)</a:t>
            </a:r>
          </a:p>
          <a:p>
            <a:pPr algn="ctr"/>
            <a:r>
              <a:rPr lang="hu-HU" b="1" dirty="0" smtClean="0">
                <a:latin typeface="Arial" panose="020B0604020202020204" pitchFamily="34" charset="0"/>
              </a:rPr>
              <a:t> </a:t>
            </a:r>
            <a:r>
              <a:rPr lang="hu-HU" b="1" dirty="0">
                <a:latin typeface="Arial" panose="020B0604020202020204" pitchFamily="34" charset="0"/>
              </a:rPr>
              <a:t>politikus, egyetemi tanár, </a:t>
            </a:r>
            <a:endParaRPr lang="hu-HU" b="1" dirty="0" smtClean="0">
              <a:latin typeface="Arial" panose="020B0604020202020204" pitchFamily="34" charset="0"/>
            </a:endParaRPr>
          </a:p>
          <a:p>
            <a:pPr algn="ctr"/>
            <a:r>
              <a:rPr lang="hu-HU" dirty="0" smtClean="0">
                <a:latin typeface="Arial" panose="020B0604020202020204" pitchFamily="34" charset="0"/>
              </a:rPr>
              <a:t>az</a:t>
            </a:r>
            <a:r>
              <a:rPr lang="hu-HU" dirty="0">
                <a:latin typeface="Arial" panose="020B0604020202020204" pitchFamily="34" charset="0"/>
              </a:rPr>
              <a:t> MDP (1950–1956), </a:t>
            </a:r>
            <a:endParaRPr lang="hu-HU" dirty="0" smtClean="0">
              <a:latin typeface="Arial" panose="020B0604020202020204" pitchFamily="34" charset="0"/>
            </a:endParaRPr>
          </a:p>
          <a:p>
            <a:pPr algn="ctr"/>
            <a:r>
              <a:rPr lang="hu-HU" dirty="0" smtClean="0">
                <a:latin typeface="Arial" panose="020B0604020202020204" pitchFamily="34" charset="0"/>
              </a:rPr>
              <a:t>az MSZMP</a:t>
            </a:r>
            <a:r>
              <a:rPr lang="hu-HU" dirty="0">
                <a:latin typeface="Arial" panose="020B0604020202020204" pitchFamily="34" charset="0"/>
              </a:rPr>
              <a:t> (1956–1989), </a:t>
            </a:r>
            <a:endParaRPr lang="hu-HU" dirty="0" smtClean="0">
              <a:latin typeface="Arial" panose="020B0604020202020204" pitchFamily="34" charset="0"/>
            </a:endParaRPr>
          </a:p>
          <a:p>
            <a:pPr algn="ctr"/>
            <a:r>
              <a:rPr lang="hu-HU" dirty="0" smtClean="0">
                <a:latin typeface="Arial" panose="020B0604020202020204" pitchFamily="34" charset="0"/>
              </a:rPr>
              <a:t>az</a:t>
            </a:r>
            <a:r>
              <a:rPr lang="hu-HU" dirty="0">
                <a:latin typeface="Arial" panose="020B0604020202020204" pitchFamily="34" charset="0"/>
              </a:rPr>
              <a:t> MSZP (1989–1991) tagja, </a:t>
            </a:r>
            <a:endParaRPr lang="hu-HU" dirty="0" smtClean="0">
              <a:latin typeface="Arial" panose="020B0604020202020204" pitchFamily="34" charset="0"/>
            </a:endParaRPr>
          </a:p>
          <a:p>
            <a:pPr algn="ctr"/>
            <a:r>
              <a:rPr lang="hu-HU" dirty="0" smtClean="0">
                <a:latin typeface="Arial" panose="020B0604020202020204" pitchFamily="34" charset="0"/>
              </a:rPr>
              <a:t>a</a:t>
            </a:r>
            <a:r>
              <a:rPr lang="hu-HU" dirty="0">
                <a:latin typeface="Arial" panose="020B0604020202020204" pitchFamily="34" charset="0"/>
              </a:rPr>
              <a:t> Nemzeti Demokrata Szövetség alapító ügyvezetője majd elnöke volt a párt </a:t>
            </a:r>
            <a:r>
              <a:rPr lang="hu-HU" dirty="0" smtClean="0">
                <a:latin typeface="Arial" panose="020B0604020202020204" pitchFamily="34" charset="0"/>
              </a:rPr>
              <a:t>feloszlásáig.</a:t>
            </a:r>
            <a:endParaRPr lang="hu-HU" dirty="0"/>
          </a:p>
        </p:txBody>
      </p:sp>
      <p:pic>
        <p:nvPicPr>
          <p:cNvPr id="1026" name="Picture 2" descr="http://www.hoover.org/sites/default/files/styles/inline/public/uploads/images/pozsgay.jpg?itok=GqehTb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27098"/>
            <a:ext cx="2857500" cy="41148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36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91729" y="128690"/>
            <a:ext cx="5561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1988-ban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Kádár elvesztette befolyását.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Megkapta ugyan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jonnan létrehozott pártelnöki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tisztet, ez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pozíció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azonban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már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jelentett valódi hatalmat.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új vezetés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 volt egységes: voltak, akik csak gazdasági változást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tudtak elképzelni, Pozsgay Imre viszont már politikai reformokat akart.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329" y="0"/>
            <a:ext cx="339067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zövegdoboz 4"/>
          <p:cNvSpPr txBox="1"/>
          <p:nvPr/>
        </p:nvSpPr>
        <p:spPr>
          <a:xfrm>
            <a:off x="368709" y="2196372"/>
            <a:ext cx="3220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pártállam bukása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91729" y="3069508"/>
            <a:ext cx="49259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ellenzék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megmozdulásai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gyakoribbá váltak.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Alkalmat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teremtett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ezekhez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például a romániai magyarság sorsának romlása és a környezetet romboló magyar-csehszlovák dunai duzzasztógátak ügye.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tüntetéseken hamarosan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már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politikai követelések is elhangoztak.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1956-os forradalom és Nagy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Imre kivégzésének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évfordulóin a hatóságok durván léptek fel a tüntetők ellen. </a:t>
            </a:r>
          </a:p>
        </p:txBody>
      </p:sp>
    </p:spTree>
    <p:extLst>
      <p:ext uri="{BB962C8B-B14F-4D97-AF65-F5344CB8AC3E}">
        <p14:creationId xmlns:p14="http://schemas.microsoft.com/office/powerpoint/2010/main" val="279435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3672348" y="3380125"/>
            <a:ext cx="536841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MSZMP vezetői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hamarosan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engedélyezték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pártok létrehozását. 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három ellenzéki mozgalom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párttá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alakulása mellett a történelmi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pártok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újjá szerveződtek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Kiemelkedő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esemény volt Nagy Imrének és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mártírtársainak 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újratemetése 1989 nyarán, kivégzésük 31.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évfordulóján. 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Kádár János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még megélte ezt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napot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július elején - azon a napon, amikor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Nagy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Imrét hivatalosan is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rehabilitálták - meghalt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Téglalap 5"/>
          <p:cNvSpPr/>
          <p:nvPr/>
        </p:nvSpPr>
        <p:spPr>
          <a:xfrm>
            <a:off x="117987" y="21002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Ilyen körülmények között kezdődött meg 1989, a ,,csodák éve”.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Nagy lökést adott az átalakulásnak, hogy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Pozsgay Imre népfelkelésnek minősítette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1956-ot.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 döntő fordulatot jelentett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mivel szakított a párt hivatalos álláspontjával, amely ellenforradalomnak tekintette a történteket.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948" y="210026"/>
            <a:ext cx="4050104" cy="2710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églalap 7"/>
          <p:cNvSpPr/>
          <p:nvPr/>
        </p:nvSpPr>
        <p:spPr>
          <a:xfrm>
            <a:off x="4567052" y="2950098"/>
            <a:ext cx="4581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Tüntetés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dunai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duzzasztógátak ellen.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2050" name="Picture 2" descr="http://www.htmik.hu/wp-content/uploads/2014/03/bos-nagymaros-620x3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986" y="0"/>
            <a:ext cx="4389119" cy="2920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24" y="2764571"/>
            <a:ext cx="3088220" cy="3471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églalap 9"/>
          <p:cNvSpPr/>
          <p:nvPr/>
        </p:nvSpPr>
        <p:spPr>
          <a:xfrm>
            <a:off x="562818" y="6150114"/>
            <a:ext cx="26228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Nagy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Imre 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társai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újratemetése.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11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01445" y="191729"/>
            <a:ext cx="4093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tárgyalásos forradalom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88576" y="834984"/>
            <a:ext cx="505869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MSZMP-n belül kialakult egy mind erősebb reformirányzat, amely az ellenzékkel való megegyezésre törekedett.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nyár folyamán így megkezdődtek az ún. Nemzeti Kerekasztal tárgyalásai.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Ezeken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alakították ki az átmenet forgatókönyvét.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tárgyalások eredményeit még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pártállami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parlament foglalta törvényekbe.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Jelentősen átfogalmazták az alkotmányt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biztosították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például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állampolgári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szabadságjogokat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alaptörvényben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rögzítették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többpártrendszert is.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megváltozott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alkotmánnyal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új Magyarország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jött létre.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jelképezte az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hogy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1989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október 23-án </a:t>
            </a:r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kikiáltották </a:t>
            </a:r>
          </a:p>
          <a:p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harmadik magyar köztársaságot.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54" y="453339"/>
            <a:ext cx="3603593" cy="2374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églalap 4"/>
          <p:cNvSpPr/>
          <p:nvPr/>
        </p:nvSpPr>
        <p:spPr>
          <a:xfrm>
            <a:off x="5558682" y="2827829"/>
            <a:ext cx="34025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Nemzeti Kerekasztal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ülése.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www.transindex.ro/images/__leo/galeriak/galeria_88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42" y="3404919"/>
            <a:ext cx="4416719" cy="2789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4299404" y="6321729"/>
            <a:ext cx="4844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365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Felismersz valakit a képen láthatók közül?</a:t>
            </a:r>
            <a:endParaRPr lang="hu-HU" sz="2000" b="1" dirty="0">
              <a:solidFill>
                <a:srgbClr val="3654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595258" y="4922922"/>
            <a:ext cx="1510574" cy="427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Antall József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4560185" y="3377326"/>
            <a:ext cx="1750615" cy="427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Szabad György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7243950" y="3377325"/>
            <a:ext cx="1603083" cy="427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Orbán Viktor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://nol.hu/data/kepgaleria/nol/ader_janos_ante_portas/000764627-6045-600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404" y="3272619"/>
            <a:ext cx="4648968" cy="3049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églalap 7"/>
          <p:cNvSpPr/>
          <p:nvPr/>
        </p:nvSpPr>
        <p:spPr>
          <a:xfrm>
            <a:off x="4548417" y="5602429"/>
            <a:ext cx="2020529" cy="5456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Orbán Viktor</a:t>
            </a:r>
          </a:p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miniszterelnök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6739239" y="5630352"/>
            <a:ext cx="2020529" cy="5456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Áder János</a:t>
            </a:r>
          </a:p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öztársasági elnök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56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8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32734" y="142762"/>
            <a:ext cx="54274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Nemzeti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Kerekasztal azonban nem jutott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minden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kérdésben megegyezésre.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tudtak megegyezni például abban, hogy milyen módon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válasszák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állam élén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álló köztársasági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elnököt.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késóbb a magyar történelem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első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országos népszavazása döntötte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el. </a:t>
            </a: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államfőt azóta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parlament választja.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Időközben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MSZMP kongresszusa határozott 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párt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megszüntetéséről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illetve szociáldemokrata elveken történő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új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párttá alakulásáról.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Így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jött létre a Magyar Szocialista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Párt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(MSZP).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142" y="0"/>
            <a:ext cx="3465871" cy="5920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://24.p3k.hu/app/uploads/2014/11/1989-elso-szabad-valasztas-Magyarorsza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82" y="3928414"/>
            <a:ext cx="4940711" cy="27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137152" y="5920598"/>
            <a:ext cx="23118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népszavazást 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népszerűsítő plakát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13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82787" y="206476"/>
            <a:ext cx="3417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szabad választások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03238" y="894930"/>
            <a:ext cx="53979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1990 tavaszán választásokat tartottak, amelyet az MDF nyert meg.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új kormányt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párt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vezetője, Antall József alakította meg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MDF, a kisgazdák (FKGP) és a kereszténydemokraták (KDNP)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koalíció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jából.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Fidesz 22 ellenzéket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SZDSZ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Fidesz 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 az MSZP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alkotta.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parlament megválasztotta a köztársasági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elnököt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az l956-os elítélt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Göncz Árpád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író személyében (SZDSZ).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demokratikus átalakulást a tanácsok helyett létrehozott új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önkormányzatok megválasztása zárta le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1990 őszén.</a:t>
            </a:r>
          </a:p>
        </p:txBody>
      </p:sp>
      <p:sp>
        <p:nvSpPr>
          <p:cNvPr id="4" name="Téglalapbuborék 3"/>
          <p:cNvSpPr/>
          <p:nvPr/>
        </p:nvSpPr>
        <p:spPr>
          <a:xfrm>
            <a:off x="5501148" y="206476"/>
            <a:ext cx="2934929" cy="1740310"/>
          </a:xfrm>
          <a:prstGeom prst="wedgeRectCallout">
            <a:avLst>
              <a:gd name="adj1" fmla="val -202743"/>
              <a:gd name="adj2" fmla="val 79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politikai pártok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olyan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együttműködése a kormányzás érdekében,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amelyben önállóságukat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formailag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megtartják.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228" y="2112020"/>
            <a:ext cx="3942772" cy="3038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églalap 5"/>
          <p:cNvSpPr/>
          <p:nvPr/>
        </p:nvSpPr>
        <p:spPr>
          <a:xfrm>
            <a:off x="5646156" y="5150915"/>
            <a:ext cx="30529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országgyűlés 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összetétele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endParaRPr lang="hu-H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1990-es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választások után. </a:t>
            </a:r>
            <a:endParaRPr lang="hu-H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000" b="1" dirty="0" smtClean="0">
                <a:solidFill>
                  <a:srgbClr val="365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 tudsz leolvasni</a:t>
            </a:r>
          </a:p>
          <a:p>
            <a:pPr algn="ctr"/>
            <a:r>
              <a:rPr lang="hu-HU" sz="2000" b="1" dirty="0" smtClean="0">
                <a:solidFill>
                  <a:srgbClr val="365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kördiagramról?</a:t>
            </a:r>
            <a:endParaRPr lang="hu-HU" sz="2000" b="1" dirty="0">
              <a:solidFill>
                <a:srgbClr val="3654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rewrite.origos.hu/s/img/i/1502/20150216antall-jozse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843" y="4604713"/>
            <a:ext cx="3266126" cy="2177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0" y="4877814"/>
            <a:ext cx="269497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első szabadon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álasztott országgyűlés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lött beszédet mond</a:t>
            </a:r>
          </a:p>
          <a:p>
            <a:pPr algn="ctr"/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Antall József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iniszterelnök. 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77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21254" y="181725"/>
            <a:ext cx="3529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rendszerváltás után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61617" y="852183"/>
            <a:ext cx="49560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politikai változásokat a gazdasági élet gyökeres átalakulása követte.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állami tulajdonú cégeket fokozatosan magánkézbe adták, a korábban veszteséges üzemeket bezárták.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Emiatt viszont sok ember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váltmunkanélkülivé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pártállam bukása külpolitikai fordulatot is hozott. </a:t>
            </a:r>
          </a:p>
          <a:p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1991-ben az utolsó szovjet katona is elhagyta az országot.</a:t>
            </a:r>
          </a:p>
          <a:p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1999-benhazánk a NAT tagja lett.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Hosszas tárgyalások után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2004-ben felvették Magyarországot az Európai Unióba is. 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265" y="578961"/>
            <a:ext cx="3170904" cy="4292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églalap 5"/>
          <p:cNvSpPr/>
          <p:nvPr/>
        </p:nvSpPr>
        <p:spPr>
          <a:xfrm>
            <a:off x="5117689" y="5534561"/>
            <a:ext cx="39083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Politikai plakát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rendszerváltás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időszakából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0rosz nyelvű feliratának jelentése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hu-H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„Elvtársak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vége!” 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38" y="181725"/>
            <a:ext cx="4186974" cy="2792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http://bereskoli.hu/uploads/images/kivonulas/IMG_0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252" y="2755564"/>
            <a:ext cx="412176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Vonalas buborék 1 7"/>
          <p:cNvSpPr/>
          <p:nvPr/>
        </p:nvSpPr>
        <p:spPr>
          <a:xfrm>
            <a:off x="280219" y="5092850"/>
            <a:ext cx="4608457" cy="1573421"/>
          </a:xfrm>
          <a:prstGeom prst="borderCallout1">
            <a:avLst>
              <a:gd name="adj1" fmla="val -2117"/>
              <a:gd name="adj2" fmla="val 99876"/>
              <a:gd name="adj3" fmla="val -47086"/>
              <a:gd name="adj4" fmla="val 120088"/>
            </a:avLst>
          </a:prstGeom>
          <a:solidFill>
            <a:srgbClr val="365422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1991. június 19-én, délután három órakor, közel ötven év után, az utolsó megszálló szovjet katona is távozott a záhonyi határátkelőhelynél Magyarországról.</a:t>
            </a:r>
          </a:p>
        </p:txBody>
      </p:sp>
    </p:spTree>
    <p:extLst>
      <p:ext uri="{BB962C8B-B14F-4D97-AF65-F5344CB8AC3E}">
        <p14:creationId xmlns:p14="http://schemas.microsoft.com/office/powerpoint/2010/main" val="261714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2691</TotalTime>
  <Words>889</Words>
  <Application>Microsoft Office PowerPoint</Application>
  <PresentationFormat>Diavetítés a képernyőre (4:3 oldalarány)</PresentationFormat>
  <Paragraphs>104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Tikos Kálmán</dc:creator>
  <cp:lastModifiedBy>Tikos Kálmán</cp:lastModifiedBy>
  <cp:revision>298</cp:revision>
  <dcterms:created xsi:type="dcterms:W3CDTF">2016-07-18T11:45:32Z</dcterms:created>
  <dcterms:modified xsi:type="dcterms:W3CDTF">2020-05-29T15:21:53Z</dcterms:modified>
</cp:coreProperties>
</file>