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3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5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5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92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60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D93A-F6EA-4164-AC3D-8FE4CEA61A92}" type="datetimeFigureOut">
              <a:rPr lang="hu-HU" smtClean="0"/>
              <a:t>2021. 05. 01.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11E8-267F-4795-83CE-BF352CE3FC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79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5549" y="362910"/>
            <a:ext cx="7144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koronázási jelvényei</a:t>
            </a:r>
            <a:endParaRPr lang="hu-H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5549" y="1360163"/>
            <a:ext cx="121870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Szent István által megalapított Magyar Királyság egészen a 20. századig fennállt, az utolsó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királykoronázás 1916-ban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történt meg.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 tanévben többek között arról is tanulunk majd, hogy az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Árpád-ház kihalása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után mely dinasztiák álltak az ország élén, kik voltak és miért a fontosabb királyaink.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történelmi korok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körülmények mindig eltérőek voltak, de a királyi felségjelvények nem változtak, és ezek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az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Árpád-korból származtak.</a:t>
            </a:r>
          </a:p>
        </p:txBody>
      </p:sp>
      <p:sp>
        <p:nvSpPr>
          <p:cNvPr id="4" name="Téglalap 3"/>
          <p:cNvSpPr/>
          <p:nvPr/>
        </p:nvSpPr>
        <p:spPr>
          <a:xfrm>
            <a:off x="295549" y="5419792"/>
            <a:ext cx="2882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 Korona</a:t>
            </a:r>
            <a:endParaRPr lang="hu-H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191" y="5107142"/>
            <a:ext cx="4431432" cy="433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295548" y="6093879"/>
            <a:ext cx="75512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Árpád-kor legismertebb és legértékesebb tárgyi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emlékei 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koronázási ékszerek. A Szent Korona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részből áll.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egyik az abroncs, amit görög koronának is nevezünk.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a keresztpánt, amit latin koronának is hívunk.</a:t>
            </a:r>
          </a:p>
        </p:txBody>
      </p:sp>
    </p:spTree>
    <p:extLst>
      <p:ext uri="{BB962C8B-B14F-4D97-AF65-F5344CB8AC3E}">
        <p14:creationId xmlns:p14="http://schemas.microsoft.com/office/powerpoint/2010/main" val="5228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5814" y="152460"/>
            <a:ext cx="7283302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Szent Korona koráról és elkészülésének körülményeiről számos elmélet született. 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köztudat elsősorban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 Istvánhoz köti a korona eredetét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miközben nagy valószínűséggel az első Árpád-házi királyunkat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ezzel a felségjelvénnyel</a:t>
            </a:r>
          </a:p>
          <a:p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koronázták meg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 elfogadott tudományos nézet szerint a Szent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Korona alsó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része, a görög korona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Géza király (1074–1077)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korából származik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felső rész, a latin korona viszont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valamilyen formában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 Istvánhoz is köthető lehet.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részt 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században egyesíthették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Aranyművesek viszont ötvöstechnikai megfontolásból vallják, hogy a Szent Korona egységes aranyműves alkotás, felső és alsó felét egy műhelyben készítették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176" y="339280"/>
            <a:ext cx="4933508" cy="70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7596963" y="7583340"/>
            <a:ext cx="5007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királyi 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 (IV. Károly és Zita </a:t>
            </a: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királyné) és 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gyermekük </a:t>
            </a: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Habsburg Ottó) fényképe</a:t>
            </a:r>
          </a:p>
          <a:p>
            <a:pPr algn="ctr"/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1916-os koronázás után</a:t>
            </a:r>
          </a:p>
        </p:txBody>
      </p:sp>
    </p:spTree>
    <p:extLst>
      <p:ext uri="{BB962C8B-B14F-4D97-AF65-F5344CB8AC3E}">
        <p14:creationId xmlns:p14="http://schemas.microsoft.com/office/powerpoint/2010/main" val="32772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0873" y="149155"/>
            <a:ext cx="12195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Nagyjából erre az időszakra alakult ki a magyar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királyok megkoronázásának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feltétele: eszerint csak az az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uralkodó tekinthető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törvényes királynak, akit Fehérváron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nn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esztergomi </a:t>
            </a:r>
            <a:r>
              <a:rPr lang="nn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érsek a Szent Koronával koronázott meg</a:t>
            </a:r>
            <a:r>
              <a:rPr lang="nn-N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0873" y="2338429"/>
            <a:ext cx="6417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További koronázási jelvényeink</a:t>
            </a:r>
            <a:endParaRPr lang="hu-H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0873" y="3107115"/>
            <a:ext cx="741089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Országalma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középkorban fontos uralkodói felségjelvény volt.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országalma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aranyozott ezüstgömb, tetején kettős ezüstkereszt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látható.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kutatók megállapították, hogy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napjainkban ismert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koronázási ékszert a 14. század elején készítették.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már a koronázási paláston látható, hogy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 István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bal kezében tart egy országalmát, vagyis az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Árpádkorban is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használták ezt a jelképet.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44" y="2211258"/>
            <a:ext cx="3955312" cy="732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32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3283" y="231162"/>
            <a:ext cx="123231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Koronázási palást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ráhímzett felirata alapján egyértelmű, hogy Szent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Istvánhoz és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Gizellához köthető palást eredetileg díszes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miseruha volt.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csodálatos textilművészeti alkotáson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felfedezhetjük Szent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István portréját – egyik kezében lándzsát, másik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kezében egy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országalmát tart –, illetve Gizella királynét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ereklyetartóval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kezében ábrázolják. Közöttük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valószínűleg Imre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herceg portréja látható.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koronázási palást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értékét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az adja, hogy az Árpád-kor végétől az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1916-os utolsó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királykoronázásig a koronázási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szertartáson használták.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81" y="5056939"/>
            <a:ext cx="7134937" cy="433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0" y="6253749"/>
            <a:ext cx="55494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paláston </a:t>
            </a: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lévő hímzett latin felirat fordítása:</a:t>
            </a: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„Ezt a miseruhát István király és Gizella királyné készíttette és adományozta</a:t>
            </a:r>
          </a:p>
          <a:p>
            <a:pPr algn="ctr"/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Szűz Mária Székesfehérvárott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épült </a:t>
            </a: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egyháza számára Krisztus testet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öltésének1031</a:t>
            </a:r>
            <a:r>
              <a:rPr lang="hu-H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esztendejében”.</a:t>
            </a:r>
          </a:p>
        </p:txBody>
      </p:sp>
    </p:spTree>
    <p:extLst>
      <p:ext uri="{BB962C8B-B14F-4D97-AF65-F5344CB8AC3E}">
        <p14:creationId xmlns:p14="http://schemas.microsoft.com/office/powerpoint/2010/main" val="26966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432" y="210371"/>
            <a:ext cx="3840480" cy="914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244550" y="210371"/>
            <a:ext cx="78787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koronázási kard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kard nemcsak kézifegyver volt, hanem már a régi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mondákban is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megörökített hatalmi jelkép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koronázási jelvényegyüttesnek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tagja,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század második felében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készült és észak-itáliai eredetű. Nagyméretű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markolatgombjának felületét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növényi motívumok díszítik, ám ezek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már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 láthatók.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fegyver hossza 98 cm, az egyenes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 szélessége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cm.)</a:t>
            </a:r>
          </a:p>
        </p:txBody>
      </p:sp>
      <p:sp>
        <p:nvSpPr>
          <p:cNvPr id="4" name="Téglalap 3"/>
          <p:cNvSpPr/>
          <p:nvPr/>
        </p:nvSpPr>
        <p:spPr>
          <a:xfrm>
            <a:off x="244550" y="6448530"/>
            <a:ext cx="7240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Jogar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Valószínűleg a 11. századból származik ez a koronázási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ékszer, különlegessége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buzogányforma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 megkülönbözteti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királyi jogartól. </a:t>
            </a:r>
          </a:p>
        </p:txBody>
      </p:sp>
    </p:spTree>
    <p:extLst>
      <p:ext uri="{BB962C8B-B14F-4D97-AF65-F5344CB8AC3E}">
        <p14:creationId xmlns:p14="http://schemas.microsoft.com/office/powerpoint/2010/main" val="4046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0753" y="212950"/>
            <a:ext cx="12344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uralkodói tekintélyt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kifejező kormánypálca egyszerre 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szimbolizálta </a:t>
            </a:r>
            <a:b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törvényeket meghozó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azok betartását felügyelő, illetve bíráskodási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jogokkal is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rendelkező király hatalmát, aki mindezen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jogokat Istentől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kapta.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3" y="2609888"/>
            <a:ext cx="12346270" cy="459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50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94" y="148855"/>
            <a:ext cx="6182118" cy="397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" y="5738638"/>
            <a:ext cx="6230679" cy="370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93" y="4338084"/>
            <a:ext cx="6182118" cy="510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41822" y="106327"/>
            <a:ext cx="64008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2001. augusztus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15-én, 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millenniumi ünnepségsorozat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keretében hajón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Esztergomba vitték, ahonnan – rövid tiszteletadás után – visszakerült az Országházba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Honvédség feladatai közé került a Szent Korona, valamint a hozzá tartozó koronázási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jelvények</a:t>
            </a:r>
            <a:r>
              <a:rPr lang="hu-HU" sz="3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őrzése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fegyverhasználati joggal.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Honvéd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Koronaőrség</a:t>
            </a:r>
            <a:r>
              <a:rPr lang="hu-HU" sz="3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hu-H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május 30-án tette le a koronaőr esküt és vette vissza a Szent Korona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őrzését.</a:t>
            </a:r>
            <a:endParaRPr lang="hu-H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0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664</Words>
  <Application>Microsoft Office PowerPoint</Application>
  <PresentationFormat>A3 (297x420 mm)</PresentationFormat>
  <Paragraphs>29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102</cp:revision>
  <dcterms:created xsi:type="dcterms:W3CDTF">2020-08-13T14:52:21Z</dcterms:created>
  <dcterms:modified xsi:type="dcterms:W3CDTF">2021-05-01T09:08:32Z</dcterms:modified>
</cp:coreProperties>
</file>