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6858000" cy="9144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232" y="4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2" y="2840574"/>
            <a:ext cx="5829300" cy="196003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9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9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4972051" y="366193"/>
            <a:ext cx="1543051" cy="780203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42902" y="366193"/>
            <a:ext cx="4514851" cy="78020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2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6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1736" y="5875868"/>
            <a:ext cx="5829300" cy="18160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41736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1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2903" y="2133608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486151" y="2133608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0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2903" y="2046817"/>
            <a:ext cx="303014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42903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5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0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6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2905" y="364066"/>
            <a:ext cx="2256235" cy="15494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81292" y="364074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42905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5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3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2900" y="2133608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342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731F-31CD-4622-AB27-35A00C5E5B7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343152" y="847514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4914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137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hyperlink" Target="file:///C:\Users\Nelli%20&#233;s%20K&#225;lm&#225;n\Desktop\Digit&#225;lis%20t&#233;rk&#233;pek\K&#246;z&#233;pkor\Konstantin&#225;poly%20(Biz&#225;nc)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017.radikal.ru/i418/1111/5a/e78f727ad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0" y="2555776"/>
            <a:ext cx="6725523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52140" y="595753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EURÓPA </a:t>
            </a:r>
            <a:b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a</a:t>
            </a:r>
            <a:b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V – XI. században</a:t>
            </a:r>
            <a:endParaRPr lang="hu-HU" sz="66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0"/>
            <a:ext cx="630513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lra nyíl 1"/>
          <p:cNvSpPr/>
          <p:nvPr/>
        </p:nvSpPr>
        <p:spPr>
          <a:xfrm>
            <a:off x="5773695" y="1187485"/>
            <a:ext cx="79208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Balra nyíl 3"/>
          <p:cNvSpPr/>
          <p:nvPr/>
        </p:nvSpPr>
        <p:spPr>
          <a:xfrm>
            <a:off x="5773695" y="2563929"/>
            <a:ext cx="79208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Balra nyíl 4"/>
          <p:cNvSpPr/>
          <p:nvPr/>
        </p:nvSpPr>
        <p:spPr>
          <a:xfrm>
            <a:off x="5770716" y="4283969"/>
            <a:ext cx="79208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Balra nyíl 5"/>
          <p:cNvSpPr/>
          <p:nvPr/>
        </p:nvSpPr>
        <p:spPr>
          <a:xfrm>
            <a:off x="5746889" y="4139953"/>
            <a:ext cx="79208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alra nyíl 6"/>
          <p:cNvSpPr/>
          <p:nvPr/>
        </p:nvSpPr>
        <p:spPr>
          <a:xfrm>
            <a:off x="5813597" y="4499993"/>
            <a:ext cx="79208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ra nyíl 7"/>
          <p:cNvSpPr/>
          <p:nvPr/>
        </p:nvSpPr>
        <p:spPr>
          <a:xfrm>
            <a:off x="5765033" y="4919245"/>
            <a:ext cx="79208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Balra nyíl 8"/>
          <p:cNvSpPr/>
          <p:nvPr/>
        </p:nvSpPr>
        <p:spPr>
          <a:xfrm>
            <a:off x="5777412" y="5436097"/>
            <a:ext cx="79208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Balra nyíl 9"/>
          <p:cNvSpPr/>
          <p:nvPr/>
        </p:nvSpPr>
        <p:spPr>
          <a:xfrm>
            <a:off x="5777412" y="8460433"/>
            <a:ext cx="79208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8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4670" y="251526"/>
            <a:ext cx="5235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Középkor korszakolása</a:t>
            </a:r>
            <a:endParaRPr lang="hu-H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3294" y="1259637"/>
            <a:ext cx="64087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ókort követő történelmi korszak a középkor.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Középkornak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nevezzük azt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körülbelül ezer évet, amely a Nyugatrómai Birodalom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bukásával, 476-ta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kezdődik, és Amerika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felfedezéséveI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l492-vel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 véget.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középkor három nagy időszakra bontható.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Eszerint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korai (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1000-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virágzó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l000- 1300-ig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és késői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(1300-tól)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középkorról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beszélünk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időhatárokat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fontos gazdasági és társadalmi változásokhoz kapcsolják.</a:t>
            </a:r>
          </a:p>
        </p:txBody>
      </p:sp>
      <p:sp>
        <p:nvSpPr>
          <p:cNvPr id="5" name="Téglalap 4"/>
          <p:cNvSpPr/>
          <p:nvPr/>
        </p:nvSpPr>
        <p:spPr>
          <a:xfrm>
            <a:off x="285959" y="4190387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maradt </a:t>
            </a:r>
            <a:r>
              <a:rPr 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Római Birodalomból</a:t>
            </a:r>
            <a:r>
              <a:rPr 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2" y="4855488"/>
            <a:ext cx="6303375" cy="3964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1606379" y="495982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Európa </a:t>
            </a:r>
            <a:r>
              <a:rPr lang="hu-HU" b="1" dirty="0"/>
              <a:t>a Római Birodalom </a:t>
            </a:r>
            <a:r>
              <a:rPr lang="hu-HU" b="1" dirty="0" smtClean="0"/>
              <a:t>kettészakadása után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629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" y="4250115"/>
            <a:ext cx="5367303" cy="486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88640" y="323529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Róma örököse a Bizánci birodalom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0653" y="1187625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Utunk első állomása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Konstantinápoly (görög nevén Bizánc),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keleti birodalomrész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fővárosa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60649" y="1845293"/>
            <a:ext cx="61746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bizánciak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sokkal kedvezőbb helyzetben vannak a nyugati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területek népeinél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Náluk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ugyanis birodalmunk igen sok hagyománya fennmaradt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08624" y="2915821"/>
            <a:ext cx="48463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Működnek a hivatalok, érvényben van a régi adórendszer, amely megfelelő bevételt biztosít.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Hadsereget tudnak fenntartani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ezért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képesek megvédeni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határaikat a betörő népektől.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991158" y="4716017"/>
            <a:ext cx="37320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Földközi-tenger keleti felének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kereskedelmét 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ők irányítják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a távolabbi területekkel is szoros kapcsolatot tartanak.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ktum 7">
            <a:hlinkClick r:id="rId4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763391"/>
              </p:ext>
            </p:extLst>
          </p:nvPr>
        </p:nvGraphicFramePr>
        <p:xfrm>
          <a:off x="4437117" y="8244409"/>
          <a:ext cx="2274407" cy="68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Csomagoló programhéj-objektum" showAsIcon="1" r:id="rId5" imgW="2428200" imgH="685440" progId="Package">
                  <p:embed/>
                </p:oleObj>
              </mc:Choice>
              <mc:Fallback>
                <p:oleObj name="Csomagoló programhéj-objektum" showAsIcon="1" r:id="rId5" imgW="2428200" imgH="685440" progId="Package">
                  <p:embed/>
                  <p:pic>
                    <p:nvPicPr>
                      <p:cNvPr id="0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117" y="8244409"/>
                        <a:ext cx="2274407" cy="685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8644" y="323534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császárok egyben az egyház vezetői is, véleményük vallási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kérdésekben 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döntő.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ha megkérdeznénk' volt-e itt olyan uralkodó, akire Róma is büszke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lehetne, akkor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Justinianus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császár nevét említhetnénk.</a:t>
            </a:r>
          </a:p>
        </p:txBody>
      </p:sp>
      <p:pic>
        <p:nvPicPr>
          <p:cNvPr id="3074" name="Picture 2" descr="Meister von San Vitale in Rave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27" y="1835697"/>
            <a:ext cx="2389764" cy="32403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861050" y="5249689"/>
            <a:ext cx="2708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Nagy Szent I. </a:t>
            </a:r>
            <a:r>
              <a:rPr lang="hu-HU" b="1" dirty="0" err="1" smtClean="0"/>
              <a:t>Justinianus</a:t>
            </a:r>
            <a:r>
              <a:rPr lang="hu-HU" dirty="0"/>
              <a:t/>
            </a:r>
            <a:br>
              <a:rPr lang="hu-HU" dirty="0"/>
            </a:br>
            <a:r>
              <a:rPr lang="hu-HU" b="1" i="1" dirty="0" smtClean="0"/>
              <a:t>(483</a:t>
            </a:r>
            <a:r>
              <a:rPr lang="hu-HU" b="1" i="1" dirty="0"/>
              <a:t> – </a:t>
            </a:r>
            <a:r>
              <a:rPr lang="hu-HU" b="1" i="1" dirty="0" smtClean="0"/>
              <a:t>565)</a:t>
            </a:r>
            <a:br>
              <a:rPr lang="hu-HU" b="1" i="1" dirty="0" smtClean="0"/>
            </a:br>
            <a:r>
              <a:rPr lang="hu-HU" dirty="0"/>
              <a:t> bizánci </a:t>
            </a:r>
            <a:r>
              <a:rPr lang="hu-HU" dirty="0" smtClean="0"/>
              <a:t>császár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28239" y="2108138"/>
            <a:ext cx="3429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Justinianus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hadvezérei által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visszafoglalta Észak-Afrika és Itália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részét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barbároktól.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Erődrendszert és csodás templomokat építtetett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fővárosban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valamivel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pedig ö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rökre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beírta nevét a történelembe: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összegyűjtötte császári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elődeinek törvényeit, jogi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ismereteit,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megmentette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római jogot az utókor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számára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31" y="6201564"/>
            <a:ext cx="4506242" cy="2769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0" y="7124589"/>
            <a:ext cx="2175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/>
              <a:t>JUstinianus</a:t>
            </a:r>
            <a:r>
              <a:rPr lang="hu-HU" b="1" dirty="0"/>
              <a:t> császár</a:t>
            </a:r>
          </a:p>
          <a:p>
            <a:pPr algn="ctr"/>
            <a:r>
              <a:rPr lang="hu-HU" b="1" dirty="0"/>
              <a:t>a kíséretével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egy </a:t>
            </a:r>
            <a:r>
              <a:rPr lang="hu-HU" b="1" dirty="0"/>
              <a:t>mozaikon</a:t>
            </a:r>
          </a:p>
        </p:txBody>
      </p:sp>
    </p:spTree>
    <p:extLst>
      <p:ext uri="{BB962C8B-B14F-4D97-AF65-F5344CB8AC3E}">
        <p14:creationId xmlns:p14="http://schemas.microsoft.com/office/powerpoint/2010/main" val="12339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2663" y="349952"/>
            <a:ext cx="470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Barbár királyságok nyugaton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3249" y="1187630"/>
            <a:ext cx="4594820" cy="422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Elkeseredés tölti el szívünket, ha nyugatra indulunk.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Nincs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város‚ amely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Róma örökébe lépett volna.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határokon belülre sok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különböző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nép költözött, akik törzsi, nemzetségi keretek között élnek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a római, hanem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saját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törvényeik szerint élnek.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Királyaikat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katonai kíséret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védi.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egykor nyüzsgő városaink kiürültek, lakóik vidékre,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birtokosok védelme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alá menekültek.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68" y="915801"/>
            <a:ext cx="1752600" cy="379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98431" y="4420734"/>
            <a:ext cx="17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Barbár</a:t>
            </a:r>
            <a:br>
              <a:rPr lang="hu-HU" b="1" dirty="0" smtClean="0"/>
            </a:br>
            <a:r>
              <a:rPr lang="hu-HU" b="1" dirty="0" smtClean="0"/>
              <a:t> (germán) harcos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2611940" y="5150482"/>
            <a:ext cx="4104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hódítók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kevesen vannak,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kénytelenek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fenntartani Római birodalom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vívmányát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Megtartották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adórendszert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hiszen bevételre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nekik is szükségük van.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Támaszkodnak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még működő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hivatalokra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használják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utakat,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vízvezetékeket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egyházi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embereket sem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éri bántódás, mert ezek a népek 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részben keresztények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1" y="5250222"/>
            <a:ext cx="2096335" cy="3278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2137" y="8486765"/>
            <a:ext cx="219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Egy germán uralkodó</a:t>
            </a:r>
            <a:br>
              <a:rPr lang="hu-HU" b="1" dirty="0" smtClean="0"/>
            </a:br>
            <a:r>
              <a:rPr lang="hu-HU" b="1" dirty="0" smtClean="0"/>
              <a:t>megkeresztelése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1618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torilecke.com/img/mid/999/46.-igy-nezhetett-ki-egy-viking-harc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85" y="4691558"/>
            <a:ext cx="2117600" cy="21176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60648" y="251520"/>
            <a:ext cx="1569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Vikingek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47257" y="3823893"/>
            <a:ext cx="65989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vikingek trámadásai 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század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elején értek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véget.  Addigra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bejárták Nyugat-Európa </a:t>
            </a:r>
            <a:r>
              <a:rPr lang="nb-N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csaknem </a:t>
            </a:r>
            <a:r>
              <a:rPr lang="nb-N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 </a:t>
            </a:r>
            <a:r>
              <a:rPr lang="nb-N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tengerparti részét,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eljutottak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egészen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Dél-Itáliáig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állattenyésztő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kereskedő vikingek kiváló 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fémművesek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remek hajóépítők is voltak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47260" y="899597"/>
            <a:ext cx="39604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vikingek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Észak-Európából rajzottak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a 8. század végén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Harcosaik hajókon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indultak útra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zsákmányt szerezzenek, kereskedjenek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később pedig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letelepedjenek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meghódított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területeken.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évvel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megelőzve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Kolumbuszt még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Amerikába is eljutottak.</a:t>
            </a:r>
          </a:p>
        </p:txBody>
      </p:sp>
      <p:sp>
        <p:nvSpPr>
          <p:cNvPr id="5" name="Téglalap 4"/>
          <p:cNvSpPr/>
          <p:nvPr/>
        </p:nvSpPr>
        <p:spPr>
          <a:xfrm>
            <a:off x="232491" y="8000392"/>
            <a:ext cx="6538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Hazájukban hosszú, akár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m-t is elérő, fából épült házakban éltek.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 része az istálló volt.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udvarban fürdőház, húsfüstölő állt.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8" y="5580120"/>
            <a:ext cx="4581128" cy="232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traktak.files.wordpress.com/2006/11/viking-haj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52" y="1043609"/>
            <a:ext cx="257678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764272" y="318559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Viking hajó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073312" y="6769802"/>
            <a:ext cx="1428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A félelmetes </a:t>
            </a:r>
            <a:br>
              <a:rPr lang="hu-HU" b="1" dirty="0" smtClean="0"/>
            </a:br>
            <a:r>
              <a:rPr lang="hu-HU" b="1" dirty="0" smtClean="0"/>
              <a:t>viking harcos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109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2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2656" y="216279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Európa és lakói</a:t>
            </a:r>
          </a:p>
        </p:txBody>
      </p:sp>
      <p:sp>
        <p:nvSpPr>
          <p:cNvPr id="3" name="Téglalap 2"/>
          <p:cNvSpPr/>
          <p:nvPr/>
        </p:nvSpPr>
        <p:spPr>
          <a:xfrm>
            <a:off x="259619" y="986150"/>
            <a:ext cx="62646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középkori Európa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népességéről nincsenek pontos adataink.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még nem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tartottak népszámlálásokat.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Honnan tudjuk mégis, hogy mekkora lehetett a lakosság?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uralkodónak tudnia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kellett, hogy hány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család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fizet adót, a birtokosnak pedig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mennyi földje van, és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azon hányan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élnek.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városlakókat 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számon tartották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Ezekből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adatokból következtetünk egy-egy királyság,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illetve Európa népességére.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1" y="4186864"/>
            <a:ext cx="5956300" cy="2152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04954" y="6339511"/>
            <a:ext cx="481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Az európai népesség alakulása i. e. 400 – 1700-ig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159515" y="6804253"/>
            <a:ext cx="65527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Annak, hogy a népesség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száma változott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több oka is lehetett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 élelmiszert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termeltek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meg, akkor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nőhetett a lakosság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száma.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mezőgazdasági termelés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úgy fejlődhetett,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eszközök jelentek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meg, vagy bővült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megművelt földterület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egészségügyi viszonyok javultak,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akkor is gyarapodhatott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népesség.</a:t>
            </a:r>
          </a:p>
        </p:txBody>
      </p:sp>
    </p:spTree>
    <p:extLst>
      <p:ext uri="{BB962C8B-B14F-4D97-AF65-F5344CB8AC3E}">
        <p14:creationId xmlns:p14="http://schemas.microsoft.com/office/powerpoint/2010/main" val="34108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0073" y="1115617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népesség fogyását leginkább három dolog okozhatta: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háborúk, a járványok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éhínség 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középkorban mindhárom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rendszeresen szedte áldozatait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Gyakran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egyszerre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pusztítottak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háborúk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nyomukban járó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fertőző betegségek, főképpen a pestis.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00070" y="395536"/>
            <a:ext cx="2638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 fekete halál”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0" y="2952691"/>
            <a:ext cx="4151999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73" y="6156179"/>
            <a:ext cx="4047404" cy="269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73" y="2780016"/>
            <a:ext cx="2343860" cy="337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116636" y="7654803"/>
            <a:ext cx="2491334" cy="1231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A nagy pestis járványáldozatainak temetése  egy korabeli </a:t>
            </a:r>
            <a:r>
              <a:rPr lang="hu-HU" b="1" dirty="0" smtClean="0">
                <a:solidFill>
                  <a:srgbClr val="C00000"/>
                </a:solidFill>
              </a:rPr>
              <a:t>kódex</a:t>
            </a:r>
            <a:r>
              <a:rPr lang="hu-HU" b="1" dirty="0" smtClean="0"/>
              <a:t> képén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652267" y="5547546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 smtClean="0"/>
              <a:t>A pestis terjedése Európában </a:t>
            </a:r>
            <a:br>
              <a:rPr lang="hu-HU" b="1" dirty="0" smtClean="0"/>
            </a:br>
            <a:r>
              <a:rPr lang="hu-HU" b="1" dirty="0" smtClean="0"/>
              <a:t>a nagy pestis járvány</a:t>
            </a:r>
            <a:r>
              <a:rPr lang="hu-HU" b="1" dirty="0"/>
              <a:t> </a:t>
            </a:r>
            <a:r>
              <a:rPr lang="hu-HU" b="1" dirty="0" smtClean="0"/>
              <a:t>során</a:t>
            </a:r>
            <a:endParaRPr lang="hu-HU" b="1" dirty="0"/>
          </a:p>
        </p:txBody>
      </p:sp>
      <p:sp>
        <p:nvSpPr>
          <p:cNvPr id="6" name="1. sz. felirat 5"/>
          <p:cNvSpPr/>
          <p:nvPr/>
        </p:nvSpPr>
        <p:spPr>
          <a:xfrm>
            <a:off x="116634" y="6307891"/>
            <a:ext cx="2472739" cy="1186445"/>
          </a:xfrm>
          <a:prstGeom prst="borderCallout1">
            <a:avLst>
              <a:gd name="adj1" fmla="val 99987"/>
              <a:gd name="adj2" fmla="val 596"/>
              <a:gd name="adj3" fmla="val 193737"/>
              <a:gd name="adj4" fmla="val 26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 </a:t>
            </a:r>
            <a:r>
              <a:rPr lang="hu-HU" b="1" dirty="0" smtClean="0"/>
              <a:t>kódex kézzel </a:t>
            </a:r>
            <a:r>
              <a:rPr lang="hu-HU" b="1" dirty="0"/>
              <a:t>írott középkori könyv, a 4. században jelent meg.</a:t>
            </a:r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14573"/>
              </p:ext>
            </p:extLst>
          </p:nvPr>
        </p:nvGraphicFramePr>
        <p:xfrm>
          <a:off x="4081272" y="8280333"/>
          <a:ext cx="2708275" cy="68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Csomagoló programhéj-objektum" showAsIcon="1" r:id="rId6" imgW="2707920" imgH="685440" progId="Package">
                  <p:embed/>
                </p:oleObj>
              </mc:Choice>
              <mc:Fallback>
                <p:oleObj name="Csomagoló programhéj-objektum" showAsIcon="1" r:id="rId6" imgW="270792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81272" y="8280333"/>
                        <a:ext cx="2708275" cy="685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8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391</Words>
  <Application>Microsoft Office PowerPoint</Application>
  <PresentationFormat>Diavetítés a képernyőre (4:3 oldalarány)</PresentationFormat>
  <Paragraphs>46</Paragraphs>
  <Slides>9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Office-téma</vt:lpstr>
      <vt:lpstr>Csomagoló programhéj-objektum</vt:lpstr>
      <vt:lpstr>EURÓPA  a V – XI. században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EURÓPA  a V – XI. században</dc:title>
  <dc:creator>Nelli és Kálmán</dc:creator>
  <cp:lastModifiedBy>Tikos Kálmán</cp:lastModifiedBy>
  <cp:revision>199</cp:revision>
  <dcterms:created xsi:type="dcterms:W3CDTF">2013-11-01T10:26:53Z</dcterms:created>
  <dcterms:modified xsi:type="dcterms:W3CDTF">2020-04-19T10:01:18Z</dcterms:modified>
</cp:coreProperties>
</file>