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DA787-0244-462F-AFAF-40383FBDFC3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BFC0-11B9-48AE-9163-A6F028E240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45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6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1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5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45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2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4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7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8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9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5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C63C-F537-43F3-B0FF-55783F9FFAFD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61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215"/>
            <a:ext cx="6443761" cy="6443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8889" y="1340768"/>
            <a:ext cx="7772400" cy="1470025"/>
          </a:xfrm>
        </p:spPr>
        <p:txBody>
          <a:bodyPr>
            <a:noAutofit/>
          </a:bodyPr>
          <a:lstStyle/>
          <a:p>
            <a:r>
              <a:rPr lang="hu-H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</a:t>
            </a:r>
            <a:br>
              <a:rPr lang="hu-H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KÉTPOLUSÚ </a:t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VILÁG</a:t>
            </a:r>
            <a:endParaRPr lang="hu-H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AutoShape 2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0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9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2656"/>
            <a:ext cx="856095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140968"/>
            <a:ext cx="8560951" cy="2990504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539552" y="976822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539552" y="2027745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39552" y="1352657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899592" y="3861048"/>
            <a:ext cx="136815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899592" y="5517232"/>
            <a:ext cx="15121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2051720" y="4725144"/>
            <a:ext cx="136815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1835696" y="3861048"/>
            <a:ext cx="44644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tartozik a szocialista országok közé.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691680" y="4689140"/>
            <a:ext cx="58326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nem kötelezett ország, nem tagja a Varsói Szerződésnek. 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691680" y="5483401"/>
            <a:ext cx="58326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Európai ország, a másik három ázsiai ország. 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7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39002"/>
            <a:ext cx="4424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hidegháború vége</a:t>
            </a:r>
            <a:endParaRPr lang="hu-HU" sz="4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2" y="1162641"/>
            <a:ext cx="6510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„Kis hidegháború” a nyolcvanas években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2121163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 hadsereg 1979-ben bevonult Afganisztánba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az országban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dúló belső harcokat kihasználva szovjetbarát kormányt segítsen hatalomra.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katonai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akció következtében az enyhülés folyamata ismét megtorpant.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szuperhatalmak között újra indult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fegyverkezési verseny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USA óriási fegyverkezési programot indított ,,a gonosz birodalmának''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nyilvánított Szovjetunió legyőzésére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Rakétaelhárító rendszert kívántak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epíteni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ágűrbe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Szovjetunió megpróbált lépést tartani az Egyesült Államokkal. </a:t>
            </a:r>
          </a:p>
        </p:txBody>
      </p:sp>
      <p:sp>
        <p:nvSpPr>
          <p:cNvPr id="5" name="Téglalap 4"/>
          <p:cNvSpPr/>
          <p:nvPr/>
        </p:nvSpPr>
        <p:spPr>
          <a:xfrm>
            <a:off x="4899919" y="5175522"/>
            <a:ext cx="42440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fegyverek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kifejlesztése azonban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óriási összegeket emésztett fel.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Emiatt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 teljesen kimerült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 mind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inkább elmaradt a Nyugattól.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00" y="106996"/>
            <a:ext cx="2293819" cy="2241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5868144" y="1942893"/>
            <a:ext cx="2929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Az 1980-as 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Moszkvai olimpia aranyérme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rewrite.origos.hu/s/img/i/1002/20100211afganszov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16" y="2759986"/>
            <a:ext cx="3364260" cy="2244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ult-kor.hu/image/article/main/.630x1260/234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2625073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roszvilag.hu/userfiles/1293209668_bez-imeni-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3" y="2513321"/>
            <a:ext cx="4204436" cy="266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188640"/>
            <a:ext cx="5432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hidegháború vége </a:t>
            </a:r>
          </a:p>
          <a:p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 Szovjetunió felbomlása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7504" y="1340768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súlyos gazdasági válság miatt az 1980-as évek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közepén az új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pártfőtitkár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Gorbacsov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reformokat hirdetett meg.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Kiterjesztették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demokratikus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jogokat, így például az emberek szabadabban fogalmazhatták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 véleményüket.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 törekvések kivívták a Nyugat szimpátiáját, és ismét tárgyalások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indultak az enyhülés érdekében.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Szovjetunió hajlandó volt fegyverzetét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katonáinak számát csökkenteni.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Sőt,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meggyengült birodalom az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évtized végén még Közép-Európa feletti uralmáról is lemondott: megkezdték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 csapatok kivonását a térségből.</a:t>
            </a: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hdg.de/lemo/img/galeriebilder/biografien/gorbatschow-michail_foto_sig-2009-02-0033_hd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82" y="205345"/>
            <a:ext cx="2444294" cy="3456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549405" y="3661729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M. Sz. Gorbacsov</a:t>
            </a:r>
            <a:r>
              <a:rPr lang="hu-HU" sz="24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endParaRPr lang="hu-H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orosz</a:t>
            </a:r>
            <a:r>
              <a:rPr lang="hu-HU" dirty="0">
                <a:latin typeface="Arial" panose="020B0604020202020204" pitchFamily="34" charset="0"/>
              </a:rPr>
              <a:t> nemzetiségű szovjet politikus, 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1985-től </a:t>
            </a:r>
            <a:r>
              <a:rPr lang="hu-HU" b="1" dirty="0">
                <a:latin typeface="Arial" panose="020B0604020202020204" pitchFamily="34" charset="0"/>
              </a:rPr>
              <a:t>az SZKP főtitkára</a:t>
            </a:r>
            <a:r>
              <a:rPr lang="hu-HU" dirty="0">
                <a:latin typeface="Arial" panose="020B0604020202020204" pitchFamily="34" charset="0"/>
              </a:rPr>
              <a:t>, 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majd </a:t>
            </a:r>
            <a:r>
              <a:rPr lang="hu-HU" dirty="0">
                <a:latin typeface="Arial" panose="020B0604020202020204" pitchFamily="34" charset="0"/>
              </a:rPr>
              <a:t>a Szovjetunió elnöke. 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Reformkísérletei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</a:rPr>
              <a:t>a hidegháború végéhez vezettek, </a:t>
            </a:r>
            <a:endParaRPr lang="hu-HU" b="1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de </a:t>
            </a:r>
            <a:r>
              <a:rPr lang="hu-HU" dirty="0">
                <a:latin typeface="Arial" panose="020B0604020202020204" pitchFamily="34" charset="0"/>
              </a:rPr>
              <a:t>végül </a:t>
            </a:r>
            <a:r>
              <a:rPr lang="hu-HU" dirty="0" smtClean="0">
                <a:latin typeface="Arial" panose="020B0604020202020204" pitchFamily="34" charset="0"/>
              </a:rPr>
              <a:t>kommunista</a:t>
            </a:r>
            <a:r>
              <a:rPr lang="hu-HU" dirty="0">
                <a:latin typeface="Arial" panose="020B0604020202020204" pitchFamily="34" charset="0"/>
              </a:rPr>
              <a:t> rendszer bukását, a Szovjetunió széthullását eredményezték. 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1990-ben </a:t>
            </a:r>
            <a:r>
              <a:rPr lang="hu-HU" b="1" dirty="0">
                <a:latin typeface="Arial" panose="020B0604020202020204" pitchFamily="34" charset="0"/>
              </a:rPr>
              <a:t>a Nobel-békedíjjal tüntették ki. 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075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4464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országon belül erősödtek az etnikai feszültségek is. Hiába hirdette 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rendszer, hogy létrejött a szovjet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 továbbra is orosznak,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grúznak, litvánnak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stb. érezték magukat.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nemzetiségi erők fellépése miatt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végül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 felbomlott: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végén a Szovjetunió megszűnt.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hidegháború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négy évtizedes korszaka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lezárult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harcot az USA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nyerte meg, 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világon egyetlen szuperhatalom maradt, az Egyesült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Államok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392488" cy="286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4906709" y="3198941"/>
            <a:ext cx="3867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Gorbacsov szovjet főtitkár és </a:t>
            </a:r>
          </a:p>
          <a:p>
            <a:pPr algn="ctr"/>
            <a:r>
              <a:rPr lang="hu-HU" b="1" dirty="0" smtClean="0">
                <a:solidFill>
                  <a:srgbClr val="990000"/>
                </a:solidFill>
              </a:rPr>
              <a:t>Ronald Reagan </a:t>
            </a:r>
            <a:r>
              <a:rPr lang="hu-HU" b="1" dirty="0" smtClean="0">
                <a:solidFill>
                  <a:srgbClr val="002060"/>
                </a:solidFill>
              </a:rPr>
              <a:t>az USA elnöke aláírja a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fegyverkorlátozási szerződést 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upload.wikimedia.org/wikipedia/commons/1/16/President_Reagan_speaking_in_Minneapolis_1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0" y="4266789"/>
            <a:ext cx="3186102" cy="24819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indennapi.hu/upload/ronald-reagan-cowb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34" y="4122270"/>
            <a:ext cx="2121871" cy="2570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419871" y="4435212"/>
            <a:ext cx="33385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252525"/>
                </a:solidFill>
                <a:latin typeface="Arial" panose="020B0604020202020204" pitchFamily="34" charset="0"/>
              </a:rPr>
              <a:t>Ronald </a:t>
            </a:r>
            <a:r>
              <a:rPr lang="hu-HU" sz="24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W. </a:t>
            </a:r>
            <a:r>
              <a:rPr lang="hu-HU" sz="2400" b="1" dirty="0">
                <a:solidFill>
                  <a:srgbClr val="252525"/>
                </a:solidFill>
                <a:latin typeface="Arial" panose="020B0604020202020204" pitchFamily="34" charset="0"/>
              </a:rPr>
              <a:t>Reagan</a:t>
            </a: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hu-HU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ctr"/>
            <a:r>
              <a:rPr lang="hu-HU" b="1" i="1" dirty="0" smtClean="0">
                <a:latin typeface="Arial" panose="020B0604020202020204" pitchFamily="34" charset="0"/>
              </a:rPr>
              <a:t>(1911</a:t>
            </a:r>
            <a:r>
              <a:rPr lang="hu-HU" b="1" i="1" dirty="0">
                <a:latin typeface="Arial" panose="020B0604020202020204" pitchFamily="34" charset="0"/>
              </a:rPr>
              <a:t> – </a:t>
            </a:r>
            <a:r>
              <a:rPr lang="hu-HU" b="1" i="1" dirty="0" smtClean="0">
                <a:latin typeface="Arial" panose="020B0604020202020204" pitchFamily="34" charset="0"/>
              </a:rPr>
              <a:t>2004) 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színész </a:t>
            </a:r>
            <a:r>
              <a:rPr lang="hu-HU" b="1" dirty="0">
                <a:latin typeface="Arial" panose="020B0604020202020204" pitchFamily="34" charset="0"/>
              </a:rPr>
              <a:t>és politikus,</a:t>
            </a:r>
            <a:r>
              <a:rPr lang="hu-HU" dirty="0">
                <a:latin typeface="Arial" panose="020B0604020202020204" pitchFamily="34" charset="0"/>
              </a:rPr>
              <a:t> 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Kalifornia</a:t>
            </a:r>
            <a:r>
              <a:rPr lang="hu-HU" dirty="0">
                <a:latin typeface="Arial" panose="020B0604020202020204" pitchFamily="34" charset="0"/>
              </a:rPr>
              <a:t> állam kormányzója, 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az</a:t>
            </a:r>
            <a:r>
              <a:rPr lang="hu-HU" b="1" dirty="0">
                <a:latin typeface="Arial" panose="020B0604020202020204" pitchFamily="34" charset="0"/>
              </a:rPr>
              <a:t> </a:t>
            </a:r>
            <a:r>
              <a:rPr lang="hu-HU" b="1" dirty="0" smtClean="0">
                <a:latin typeface="Arial" panose="020B0604020202020204" pitchFamily="34" charset="0"/>
              </a:rPr>
              <a:t>Amerikai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</a:rPr>
              <a:t>Egyesült Államok </a:t>
            </a:r>
            <a:endParaRPr lang="hu-HU" b="1" dirty="0" smtClean="0">
              <a:latin typeface="Arial" panose="020B0604020202020204" pitchFamily="34" charset="0"/>
            </a:endParaRP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40</a:t>
            </a:r>
            <a:r>
              <a:rPr lang="hu-HU" b="1" dirty="0">
                <a:latin typeface="Arial" panose="020B0604020202020204" pitchFamily="34" charset="0"/>
              </a:rPr>
              <a:t>. elnöke.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910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2"/>
          <p:cNvSpPr>
            <a:spLocks noChangeArrowheads="1"/>
          </p:cNvSpPr>
          <p:nvPr/>
        </p:nvSpPr>
        <p:spPr bwMode="auto">
          <a:xfrm>
            <a:off x="164169" y="4314587"/>
            <a:ext cx="3213211" cy="240065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</a:rPr>
              <a:t>Lech </a:t>
            </a:r>
            <a:r>
              <a:rPr kumimoji="0" lang="hu-HU" altLang="hu-HU" sz="24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</a:rPr>
              <a:t>Wałęsa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cs typeface="Arial" panose="020B0604020202020204" pitchFamily="34" charset="0"/>
              </a:rPr>
              <a:t>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(1943 – )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Nobel-békedíjas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lengyel politikus,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a Szolidaritás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szakszervezeti mozgalom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egyik alapítója,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volt lengyel államfő</a:t>
            </a: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hu-HU" altLang="hu-HU" b="1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3528" y="116632"/>
            <a:ext cx="534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Lengyelország nyugtalan évtizede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836712"/>
            <a:ext cx="5688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1980-ban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újabb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korábbiaknál 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nagyobb sztrájkok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rázták meg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kommunista Lengyelországot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Kezdetben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áremelések ellen tüntettek az emberek.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azonban már függetlenséget és demokráciát követeltek.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Megalakult egy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hatalomtól független szakszervezet, a </a:t>
            </a:r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Szolidaritás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lengyel pártvezetők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katonaság bevetésével törték le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ellenállást.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Szolidaritást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betiltották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szervezet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titokban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működött.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121002"/>
            <a:ext cx="2781418" cy="398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6147516" y="4178920"/>
            <a:ext cx="2737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lengyel Szolidaritás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szakszervezet egyik irodája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22" y="3980809"/>
            <a:ext cx="2278745" cy="287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5782323" y="4896138"/>
            <a:ext cx="33616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állandó sztrájkok miatt Lengyelország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súlyos gazdasági válságba került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Szovjetunióban bekövetkezett változások végleg megrendítették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kommunisták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helyzetét. </a:t>
            </a:r>
          </a:p>
        </p:txBody>
      </p:sp>
    </p:spTree>
    <p:extLst>
      <p:ext uri="{BB962C8B-B14F-4D97-AF65-F5344CB8AC3E}">
        <p14:creationId xmlns:p14="http://schemas.microsoft.com/office/powerpoint/2010/main" val="3283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188640"/>
            <a:ext cx="7252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„10 év – 10 hónap – 10 hét – 10 nap – 10 perc”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7504" y="836712"/>
            <a:ext cx="4824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1989-ben földrengésszerű politikai változások söpörtek végig Közép-Európán.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Magyarországon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megerősödött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ellenzék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amely tárgyalások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révén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elérte a békés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rendszerváltást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lengyel és a magyar események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hatására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többi állam lakossága is megmozdult.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Csehszlovákiában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NDK-ban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rendszeressé váltak a demokratikus változásokat követelő tüntetések.</a:t>
            </a:r>
          </a:p>
        </p:txBody>
      </p:sp>
      <p:sp>
        <p:nvSpPr>
          <p:cNvPr id="5" name="Téglalap 4"/>
          <p:cNvSpPr/>
          <p:nvPr/>
        </p:nvSpPr>
        <p:spPr>
          <a:xfrm>
            <a:off x="4379613" y="3657310"/>
            <a:ext cx="4716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NDK állampolgárai 1989 nyarán tömegesen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Magyarországra utaztak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remélték, hogy Ausztrián át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NSZK-ba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juthatnak.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kormány úgy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döntött, hogy megnyitja számukra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határt.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Ezzel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vasfüggöny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leomlott.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 őszén a tüntetések tömegessé váltak az NDK-ban.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ledöntötték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berlini falat, s a kommunista hatalom hamarosan megbukott.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35" y="727884"/>
            <a:ext cx="3312368" cy="199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6811"/>
            <a:ext cx="3631023" cy="229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5496372" y="2593096"/>
            <a:ext cx="2981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 páneurópai piknik </a:t>
            </a:r>
            <a:r>
              <a:rPr lang="hu-HU" b="1" dirty="0" smtClean="0">
                <a:solidFill>
                  <a:srgbClr val="002060"/>
                </a:solidFill>
              </a:rPr>
              <a:t>az</a:t>
            </a:r>
            <a:r>
              <a:rPr lang="hu-HU" b="1" dirty="0">
                <a:solidFill>
                  <a:srgbClr val="002060"/>
                </a:solidFill>
              </a:rPr>
              <a:t> </a:t>
            </a:r>
            <a:endParaRPr lang="hu-HU" b="1" dirty="0" smtClean="0">
              <a:solidFill>
                <a:srgbClr val="002060"/>
              </a:solidFill>
            </a:endParaRP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osztrák-magyar</a:t>
            </a:r>
            <a:r>
              <a:rPr lang="hu-HU" b="1" dirty="0">
                <a:solidFill>
                  <a:srgbClr val="002060"/>
                </a:solidFill>
              </a:rPr>
              <a:t> határon, </a:t>
            </a:r>
            <a:endParaRPr lang="hu-HU" b="1" dirty="0" smtClean="0">
              <a:solidFill>
                <a:srgbClr val="002060"/>
              </a:solidFill>
            </a:endParaRP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1989</a:t>
            </a:r>
            <a:r>
              <a:rPr lang="hu-HU" b="1" dirty="0">
                <a:solidFill>
                  <a:srgbClr val="002060"/>
                </a:solidFill>
              </a:rPr>
              <a:t> augusztus </a:t>
            </a:r>
            <a:r>
              <a:rPr lang="hu-HU" b="1" dirty="0" smtClean="0">
                <a:solidFill>
                  <a:srgbClr val="002060"/>
                </a:solidFill>
              </a:rPr>
              <a:t>19-én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megnyitották a határt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78885" y="6207474"/>
            <a:ext cx="2404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Berlini fal lebontása 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1989 november 9. után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188640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európai kommunista államok most már kártyavárként omlottak össze.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tüntetések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hatására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Csehszlovákiában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lemondott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pártvezetés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Romániában pedig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forradalom tört ki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felkelók kivégezték a gyűlölt diktátort.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túlzással szólva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 Lengyelországban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évig tartott,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Magyarország 10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hónap, az NDK 10 hét, Csehszlovákia 10 nap alatt érte el,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Romániában pedig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elég volt hozzá l0 perc is. Hamarosan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összeomlott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kommunista rendszer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Bulgáriában és Jugoszláviában is.</a:t>
            </a:r>
          </a:p>
        </p:txBody>
      </p:sp>
      <p:sp>
        <p:nvSpPr>
          <p:cNvPr id="5" name="Téglalap 4"/>
          <p:cNvSpPr/>
          <p:nvPr/>
        </p:nvSpPr>
        <p:spPr>
          <a:xfrm>
            <a:off x="174460" y="2673032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Közép-Európa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térképe átalakult.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etnikai-vallási feszültségek Jugoszláviában véres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polgárháborúhoz vezettek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azország több részre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szakadt. Csehszlovákia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békés úton vált ketté: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létrejött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Csehország és Szlovákia.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59" y="2420888"/>
            <a:ext cx="3528392" cy="412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5385556" y="6480864"/>
            <a:ext cx="374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Közép- és Dél-Kelet Európa 2007-ben 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8" y="4399153"/>
            <a:ext cx="3489176" cy="232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3828947" y="4329058"/>
            <a:ext cx="1674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Egy jelenet az 1989-es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 romániai forradalomból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hir6.hu/kepek/2015/12/22/62171_c1_large_nor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5" y="4228444"/>
            <a:ext cx="3707677" cy="2560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3715130" y="5622972"/>
            <a:ext cx="1901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gyűlölt diktátor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és feleségének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kivégzése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9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4588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Németország újra egyesülése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7635" y="836712"/>
            <a:ext cx="457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NDK-ban végbement rendszerváltás révén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megnyílt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lehetőség Németország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egyesítésére.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ehhez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kellett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Szovjetunió hozzájárulása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meg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kellett győzni Franciaországot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 az egységes Németország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túlerejétől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tartott.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négy egykori megszálló hatalom és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két német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 -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 nem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kötött békeszerződés helyett - megállapodott a német egyesülésről.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Lengyelországban szintén félelmet keltett az egységes német állam terve.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Miután azonban ismét garantálták a német-lengyel határ sér1hetetlenségét, az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utolsó akadály 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elhárult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őszén létrejött az egységes Németország.</a:t>
            </a:r>
          </a:p>
        </p:txBody>
      </p:sp>
      <p:pic>
        <p:nvPicPr>
          <p:cNvPr id="6146" name="Picture 2" descr="http://static.origos.hu/s/img/i/1410/20141001nemetorszag-ndk-ddr-l-berliners.jpg?w=666&amp;h=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7" y="199015"/>
            <a:ext cx="4039394" cy="2692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thumb/8/86/Bundesarchiv_Bild_183-1990-1003-400,_Berlin,_deutsche_Vereinigung,_vor_dem_Reichstag.jpg/600px-Bundesarchiv_Bild_183-1990-1003-400,_Berlin,_deutsche_Vereinigung,_vor_dem_Reichst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7" y="4149080"/>
            <a:ext cx="403796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175974" y="6161247"/>
            <a:ext cx="378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1990. október 3-án vonták fel először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az egységes Németország zászlaját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2755" y="2891945"/>
            <a:ext cx="3731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Az NDK-ban az ország zászlaját égetik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1989-ben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6152" name="Picture 8" descr="http://www.hirmagazin.eu/assets/uploads/2014/09/berlin-989111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79" y="2601423"/>
            <a:ext cx="4037969" cy="17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8183"/>
            <a:ext cx="8800522" cy="571034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55576" y="220486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d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5576" y="258174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j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5576" y="302463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h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790294" y="3889249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b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411760" y="258174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c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2446478" y="302463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k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61694" y="3463315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m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2420469" y="34458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f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2420469" y="212327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g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6804248" y="63093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b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596614" y="594928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984407" y="5973069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c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7173400" y="6294445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d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938</Words>
  <Application>Microsoft Office PowerPoint</Application>
  <PresentationFormat>Diavetítés a képernyőre (4:3 oldalarány)</PresentationFormat>
  <Paragraphs>130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A  KÉTPOLUSÚ  VILÁG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KÉTPOLUSÚ  VILÁG</dc:title>
  <dc:creator>Kami</dc:creator>
  <cp:lastModifiedBy>Tikos Kálmán</cp:lastModifiedBy>
  <cp:revision>232</cp:revision>
  <dcterms:created xsi:type="dcterms:W3CDTF">2014-05-11T09:37:42Z</dcterms:created>
  <dcterms:modified xsi:type="dcterms:W3CDTF">2020-04-19T19:23:10Z</dcterms:modified>
</cp:coreProperties>
</file>