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7" r:id="rId3"/>
    <p:sldId id="308" r:id="rId4"/>
    <p:sldId id="309" r:id="rId5"/>
    <p:sldId id="310" r:id="rId6"/>
    <p:sldId id="312" r:id="rId7"/>
    <p:sldId id="313" r:id="rId8"/>
    <p:sldId id="314" r:id="rId9"/>
    <p:sldId id="315" r:id="rId10"/>
    <p:sldId id="316" r:id="rId11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8C2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684987-2895-4D04-9600-E040B8D76123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  <a:endParaRPr lang="hu-HU" noProof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2C1A8B2-9DBE-49CF-A24C-11EC37F84A5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4426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3BD015-382C-4345-8630-03DE55BED298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7014F-7E70-4441-B693-68853DDDEBE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184395520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4B2C1-C234-430A-A44E-EFB941EA1D41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6E405F-2A2F-4F5F-8A73-442928888CC3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82915594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19191-67AA-4CDC-BA90-69963E3124AE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C4A63-0E38-4422-8C82-E63F6C09DC4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3748425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2A2C2-FCDC-4C03-8A76-EEC715D871DD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65FD7-294D-409E-972C-253F4B8646FA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25715155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3F41F-4F60-42D7-AD72-2549ED5FFEA1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4B75C-3EC9-44BC-B144-0050D7156BB5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6270020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002C9-8AFE-439C-BC51-034F58328035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6D4AB-20D3-4110-BA28-805B2D58E96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21887667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91AD-5BBE-4B66-8F77-1F14F11906C5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C855E-5179-47E9-AA25-9A2847FB867F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01194810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F4DBF-0FD6-46ED-848E-A45180813913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D8350-4657-4C3E-BDD6-13407024C84E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41886285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A09C0-03F1-4150-893F-E468D204E9E2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BC3C3-1BB3-4B81-80AD-FF0D9AA0D13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98895076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00A18-8669-4405-9E09-3FF691703AB8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7EEF8-7052-4E25-8A25-A27B83E3855C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02733580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A832C-0365-4CA8-A1C3-BF9326761B86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4E9DA-F9DE-4A51-9A45-11A4AA3D796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440682604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7118BB-1D8D-4940-BCFE-D34FC9E27F12}" type="datetimeFigureOut">
              <a:rPr lang="hu-HU"/>
              <a:pPr>
                <a:defRPr/>
              </a:pPr>
              <a:t>2020. 03. 30.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3C47ABB7-8E8F-46CF-9BF8-357FBBD48BBC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713788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8313" y="1457325"/>
            <a:ext cx="5883275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Az Újkor kezdetén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28625"/>
            <a:ext cx="8501063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286000" y="928688"/>
            <a:ext cx="1714500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</a:rPr>
              <a:t>király</a:t>
            </a:r>
          </a:p>
        </p:txBody>
      </p:sp>
      <p:sp>
        <p:nvSpPr>
          <p:cNvPr id="4" name="Téglalap 3"/>
          <p:cNvSpPr/>
          <p:nvPr/>
        </p:nvSpPr>
        <p:spPr>
          <a:xfrm>
            <a:off x="2357438" y="2571750"/>
            <a:ext cx="1714500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</a:rPr>
              <a:t>parlament</a:t>
            </a:r>
          </a:p>
        </p:txBody>
      </p:sp>
      <p:sp>
        <p:nvSpPr>
          <p:cNvPr id="5" name="Téglalap 4"/>
          <p:cNvSpPr/>
          <p:nvPr/>
        </p:nvSpPr>
        <p:spPr>
          <a:xfrm>
            <a:off x="6786563" y="1643063"/>
            <a:ext cx="1714500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C00000"/>
                </a:solidFill>
              </a:rPr>
              <a:t>alkotmányos</a:t>
            </a: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lum brigh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86188"/>
            <a:ext cx="86804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/>
          <p:nvPr/>
        </p:nvSpPr>
        <p:spPr>
          <a:xfrm>
            <a:off x="6286500" y="4143375"/>
            <a:ext cx="1071563" cy="357188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6600"/>
                </a:solidFill>
              </a:rPr>
              <a:t>nem</a:t>
            </a:r>
          </a:p>
        </p:txBody>
      </p:sp>
      <p:sp>
        <p:nvSpPr>
          <p:cNvPr id="8" name="Téglalap 7"/>
          <p:cNvSpPr/>
          <p:nvPr/>
        </p:nvSpPr>
        <p:spPr>
          <a:xfrm>
            <a:off x="5286375" y="4572000"/>
            <a:ext cx="1500188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6600"/>
                </a:solidFill>
              </a:rPr>
              <a:t>a parlament</a:t>
            </a:r>
          </a:p>
        </p:txBody>
      </p:sp>
      <p:sp>
        <p:nvSpPr>
          <p:cNvPr id="9" name="Téglalap 8"/>
          <p:cNvSpPr/>
          <p:nvPr/>
        </p:nvSpPr>
        <p:spPr>
          <a:xfrm>
            <a:off x="5857875" y="5072063"/>
            <a:ext cx="1500188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6600"/>
                </a:solidFill>
              </a:rPr>
              <a:t>a parlament</a:t>
            </a:r>
          </a:p>
        </p:txBody>
      </p:sp>
      <p:sp>
        <p:nvSpPr>
          <p:cNvPr id="10" name="Téglalap 9"/>
          <p:cNvSpPr/>
          <p:nvPr/>
        </p:nvSpPr>
        <p:spPr>
          <a:xfrm>
            <a:off x="5000625" y="5500688"/>
            <a:ext cx="1857375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6600"/>
                </a:solidFill>
              </a:rPr>
              <a:t>a miniszterelnök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9388" y="260350"/>
            <a:ext cx="65214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tengerek királynője, Anglia</a:t>
            </a:r>
          </a:p>
        </p:txBody>
      </p:sp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468313" y="1238250"/>
            <a:ext cx="49720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tőkés fejlődés jelei Angliában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747963"/>
            <a:ext cx="2643187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Kami\Desktop\IMG_0117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935329" y="2470521"/>
            <a:ext cx="5034778" cy="42525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198438" y="6475413"/>
            <a:ext cx="2940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Anglia a polgárháború idején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4167188" y="5718175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FFFF00"/>
                </a:solidFill>
              </a:rPr>
              <a:t>A londoni Tower [tauer] az angol királyok palotája volt később börtönként</a:t>
            </a:r>
          </a:p>
          <a:p>
            <a:pPr algn="ctr" eaLnBrk="1" hangingPunct="1"/>
            <a:r>
              <a:rPr lang="hu-HU" altLang="hu-HU" b="1">
                <a:solidFill>
                  <a:srgbClr val="FFFF00"/>
                </a:solidFill>
              </a:rPr>
              <a:t>működött.</a:t>
            </a: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79388" y="1858963"/>
            <a:ext cx="751205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Anglia a középkorban még csekély jelentőséggel bírt.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Gazdasága a 16. század elejétől viszont gyorsan fejlődött. </a:t>
            </a:r>
          </a:p>
        </p:txBody>
      </p:sp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3138488" y="2478088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Megnőtt a gyapjú iránti kereslet,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a földesurak egy része áttért a jól jövedelmező juhtenyésztésre.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4529138" y="2435225"/>
            <a:ext cx="457200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16. században angol kalózok fosztogatták az Amerikából visszatérő spanyol hajókat.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az így megszerzett arany és ezüst gazdagította az országot, hanem az is, hogy Anglia bekapcsolódott a világkereskedelembe.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Észak-Amerikában megalapították az első angol gyarmatokat.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Spanyolország hanyatlásával párhuzamosan a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kis országból tengeri nagyhatalom lett.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mondták, hogy Anglia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a,,tengerek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királynője''.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107950" y="115888"/>
            <a:ext cx="4248150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Először az addig közösen használt legelőket kerítették be, majd elűzték a parasztokat, és az elvett szántóföldeken is juhokat legeltettek.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Rohamosan fejlődött a gyapjút feldolgozó posztóipar, manufaktúrák jöttek létre.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posztót kereskedők szállították külföldre, főként Németalföldre.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Anglia fejlődését kedvező földrajzi fekvésének is köszönhette.</a:t>
            </a:r>
          </a:p>
        </p:txBody>
      </p:sp>
      <p:pic>
        <p:nvPicPr>
          <p:cNvPr id="2050" name="Picture 2" descr="http://upload.wikimedia.org/wikipedia/commons/2/2d/Les_Tr%C3%A8s_Riches_Heures_du_duc_de_Berry_juillet_sheep_shearing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355976" y="369332"/>
            <a:ext cx="2628800" cy="210494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4597400" y="19050"/>
            <a:ext cx="4144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A birka tenyésztés és a gyapjú feldolgozás</a:t>
            </a: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6985000" y="377825"/>
            <a:ext cx="2116138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kis befektetéssel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óriási hasznot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hozott a földesurak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számára és Anglia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gazdasági fejlődésének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alapja lett.</a:t>
            </a:r>
          </a:p>
        </p:txBody>
      </p:sp>
      <p:pic>
        <p:nvPicPr>
          <p:cNvPr id="2052" name="Picture 4" descr="http://static.168ora.hu/db/06/CA/doboz2-kalozok-jpg-d0001B6CA58d4529c47a1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12175" y="3502802"/>
            <a:ext cx="3839130" cy="273675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82588" y="6224588"/>
            <a:ext cx="36972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Az állam által támogatott kalózkodás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Anglia felemelkedésének alapja lett.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250825" y="260350"/>
            <a:ext cx="452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Vallási és politikai ellentétek</a:t>
            </a:r>
          </a:p>
        </p:txBody>
      </p:sp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468313" y="1196975"/>
            <a:ext cx="45720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Eközben a reformáció is eljutott Angliába.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VIII. Henrik Rómától független egyházat hozott létre.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hit tételeinek értelmezése azonban éles vitákhoz vezetett, amelybe az állam is beavatkozott.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Angolok ezreit ítélték halálra, mert megszegték az uralkodók (gyakran változó) vallási előírásait.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16. században az angol királyok támogatták a tőkés átalakulást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igyekeztek hasznot húzni belőle.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század végére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 kormányzásában egyensúly alakult ki a király és a parlament hatalma között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hiszen az adókat csak a parlament szavazhatta meg.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759289" y="179079"/>
            <a:ext cx="2376264" cy="3296109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4779963" y="3465513"/>
            <a:ext cx="43227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>
                <a:solidFill>
                  <a:srgbClr val="C00000"/>
                </a:solidFill>
              </a:rPr>
              <a:t>VIII. Henrik</a:t>
            </a:r>
            <a:br>
              <a:rPr lang="hu-HU" altLang="hu-HU" sz="2000" b="1">
                <a:solidFill>
                  <a:srgbClr val="C00000"/>
                </a:solidFill>
              </a:rPr>
            </a:br>
            <a:r>
              <a:rPr lang="hu-HU" altLang="hu-HU" b="1" i="1"/>
              <a:t>(1491-1547)</a:t>
            </a:r>
            <a:br>
              <a:rPr lang="hu-HU" altLang="hu-HU" b="1" i="1"/>
            </a:br>
            <a:r>
              <a:rPr lang="hu-HU" altLang="hu-HU" b="1"/>
              <a:t> angol király</a:t>
            </a:r>
            <a:r>
              <a:rPr lang="hu-HU" altLang="hu-HU"/>
              <a:t> </a:t>
            </a:r>
            <a:br>
              <a:rPr lang="hu-HU" altLang="hu-HU"/>
            </a:br>
            <a:r>
              <a:rPr lang="hu-HU" altLang="hu-HU"/>
              <a:t>Az angol történelem egyik legkülönlegesebb szereplője volt. </a:t>
            </a:r>
            <a:br>
              <a:rPr lang="hu-HU" altLang="hu-HU"/>
            </a:br>
            <a:r>
              <a:rPr lang="hu-HU" altLang="hu-HU" b="1">
                <a:solidFill>
                  <a:srgbClr val="002060"/>
                </a:solidFill>
              </a:rPr>
              <a:t>Henrik hozta létre</a:t>
            </a:r>
          </a:p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a Rómától független anglikán egyházat.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Leginkább az ösztönözte</a:t>
            </a:r>
          </a:p>
          <a:p>
            <a:pPr algn="ctr" eaLnBrk="1" hangingPunct="1"/>
            <a:r>
              <a:rPr lang="pt-BR" altLang="hu-HU" b="1">
                <a:solidFill>
                  <a:srgbClr val="002060"/>
                </a:solidFill>
              </a:rPr>
              <a:t>erre a Iépésre, hogy a pápa nem</a:t>
            </a:r>
          </a:p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engedélyezte válását első feleségétől.</a:t>
            </a:r>
          </a:p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(Később még ötször nősült.)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395288" y="333375"/>
            <a:ext cx="45720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I7. század első harmadában azonban ez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egyensúly felbomlott, mert a királyok korlátlan hatalmat akartak kiépíteni.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parlamentet évekig össze sem hívtrák. Ráadásul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szembefordultak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reformáció új irányzatainak híveivel is, akik pedig a társadalom többségét alkották.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Ezek a politikai és vallási ellentétek forradalom kitöréséhez vezettek.</a:t>
            </a:r>
          </a:p>
        </p:txBody>
      </p:sp>
      <p:pic>
        <p:nvPicPr>
          <p:cNvPr id="4098" name="Picture 2" descr="http://www.mult-kor.hu/attachments/14166/henry4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292080" y="188640"/>
            <a:ext cx="3333750" cy="401955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2265363" y="3429000"/>
            <a:ext cx="3027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Nem volt életbiztosítás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VIII. Henrik feleségének lenni.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539750" y="4365625"/>
            <a:ext cx="3706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Forradalom Angliában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395288" y="5229225"/>
            <a:ext cx="84248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Károly király </a:t>
            </a: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1640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-ben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kénytelen volt összehívni a parlamentet.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Pénzre volt ugyanis szüksége, és ehhez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adókat akart megszavaztatni.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parlament azonban ellen állt.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esemény volt a forradalom kezdete.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301625" y="195263"/>
            <a:ext cx="4572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politikai küzdelem után London utcáin egyre gyakrabban csaptak össze a szembenálló felek: a királypárti, jól öltözött ,,gavallérok'' és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parlament támogatói, a rövid hajviseletű ,,kerekfejűek''.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Kirobbant a </a:t>
            </a: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polgárháború.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Polgárháborúnak nevezzük azt a fegyveres küzdelmet, amely egy országon belül, annak lakosai között zajlik.</a:t>
            </a:r>
          </a:p>
        </p:txBody>
      </p:sp>
      <p:pic>
        <p:nvPicPr>
          <p:cNvPr id="5122" name="Picture 2" descr="http://www.maszol.ro/uploads/files/userfiles/images/belfold/2013/julius/24/karoly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72947" y="195023"/>
            <a:ext cx="3974237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5546725" y="2787650"/>
            <a:ext cx="26273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/>
              <a:t>I. Károly</a:t>
            </a:r>
            <a:r>
              <a:rPr lang="hu-HU" altLang="hu-HU" sz="2000"/>
              <a:t> </a:t>
            </a:r>
            <a:br>
              <a:rPr lang="hu-HU" altLang="hu-HU" sz="2000"/>
            </a:br>
            <a:r>
              <a:rPr lang="hu-HU" altLang="hu-HU" b="1" i="1"/>
              <a:t>(1600 –1649)</a:t>
            </a:r>
            <a:br>
              <a:rPr lang="hu-HU" altLang="hu-HU" b="1" i="1"/>
            </a:br>
            <a:r>
              <a:rPr lang="hu-HU" altLang="hu-HU"/>
              <a:t> Anglia és Skócia királya.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4165600" y="3741738"/>
            <a:ext cx="49434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harcokban kezdetben az uralkodó ért el sikereket.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parlamenti képviselő,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Cromwell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azonban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újjá szervezte a parlament hadseregét.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Vértes lovas egysége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inek, a „</a:t>
            </a: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vasbordájúak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nak'' jelszava az volt, hogy: ,,Bízzál Istenben, és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tartsd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szárazon a puskaport!"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jól szervezett és eltökélt hadsereg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legyőzte a királyi csapatokat.</a:t>
            </a:r>
          </a:p>
        </p:txBody>
      </p:sp>
      <p:pic>
        <p:nvPicPr>
          <p:cNvPr id="5123" name="Picture 3" descr="C:\Users\Kami\Desktop\IMG_0118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087977" y="3365122"/>
            <a:ext cx="2077443" cy="330423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-4763" y="3848100"/>
            <a:ext cx="2346326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sz="2000" b="1" dirty="0"/>
              <a:t>Oliver Cromwell</a:t>
            </a:r>
            <a:r>
              <a:rPr lang="hu-HU" altLang="hu-HU" sz="2000" dirty="0"/>
              <a:t> </a:t>
            </a:r>
            <a:br>
              <a:rPr lang="hu-HU" altLang="hu-HU" sz="2000" dirty="0"/>
            </a:br>
            <a:r>
              <a:rPr lang="hu-HU" altLang="hu-HU" b="1" i="1" dirty="0"/>
              <a:t>(1599– 1658)</a:t>
            </a:r>
            <a:br>
              <a:rPr lang="hu-HU" altLang="hu-HU" b="1" i="1" dirty="0"/>
            </a:br>
            <a:r>
              <a:rPr lang="hu-HU" altLang="hu-HU" b="1" dirty="0"/>
              <a:t> Angol hadvezér és államférfi. </a:t>
            </a:r>
            <a:br>
              <a:rPr lang="hu-HU" altLang="hu-HU" b="1" dirty="0"/>
            </a:br>
            <a:r>
              <a:rPr lang="hu-HU" altLang="hu-HU" dirty="0"/>
              <a:t>Jelentős szerepet vállalt Anglia köztársasági államszövetséggé formálásában.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>
            <a:spLocks noChangeArrowheads="1"/>
          </p:cNvSpPr>
          <p:nvPr/>
        </p:nvSpPr>
        <p:spPr bwMode="auto">
          <a:xfrm>
            <a:off x="269875" y="188913"/>
            <a:ext cx="45720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Anglia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rövid időre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köztársaság lett.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hatalom valójában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hadseregre támaszkodó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Cromwell kezében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volt, aki ezt hódításokra használta fel: elfoglalta Írországot és Skóciát. Kiadott egy hajózási törvényt, amellyel gyakorlatilag kitiltotta a holland hajókat az angol kikötőkből.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Erre Hollandia háborúval felelt,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vereséget szenvedett.</a:t>
            </a:r>
          </a:p>
        </p:txBody>
      </p:sp>
      <p:sp>
        <p:nvSpPr>
          <p:cNvPr id="4" name="Téglalap 3"/>
          <p:cNvSpPr>
            <a:spLocks noChangeArrowheads="1"/>
          </p:cNvSpPr>
          <p:nvPr/>
        </p:nvSpPr>
        <p:spPr bwMode="auto">
          <a:xfrm>
            <a:off x="3132138" y="3670300"/>
            <a:ext cx="57737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Cromwell senkinek sem engedett beleszólást a hatalomba, ezért egyre népszerűtlenebbé vált. 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Halála után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újra visszaállt a régi államforma,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kivégzett király két fia került egymást követve a trónra.</a:t>
            </a:r>
          </a:p>
        </p:txBody>
      </p:sp>
      <p:pic>
        <p:nvPicPr>
          <p:cNvPr id="6146" name="Picture 2" descr="https://encrypted-tbn0.gstatic.com/images?q=tbn:ANd9GcTNLFhfcuyQjRdW5oPq9_8aMasWw1JIReDM0IiTf5eLMfQVg0kn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60470" y="188639"/>
            <a:ext cx="4045808" cy="254897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5607050" y="2736850"/>
            <a:ext cx="28336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hu-HU" altLang="hu-HU" b="1">
                <a:solidFill>
                  <a:srgbClr val="002060"/>
                </a:solidFill>
              </a:rPr>
              <a:t>Cromwell a parlamentben.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Elhelyezkedése is jelzi, hogy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felette áll a parlamentnek.</a:t>
            </a:r>
          </a:p>
        </p:txBody>
      </p:sp>
      <p:pic>
        <p:nvPicPr>
          <p:cNvPr id="6148" name="Picture 4" descr="http://mult-kor.hu/image/article/index/ujkor/Execution_of_Sir_Walter_Raleigh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82631" y="3050962"/>
            <a:ext cx="2664296" cy="363313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Szövegdoboz 5"/>
          <p:cNvSpPr txBox="1">
            <a:spLocks noChangeArrowheads="1"/>
          </p:cNvSpPr>
          <p:nvPr/>
        </p:nvSpPr>
        <p:spPr bwMode="auto">
          <a:xfrm>
            <a:off x="3227388" y="5300663"/>
            <a:ext cx="5213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I. Károly kivégzése megrendítette a középkori Európa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uralkodóit.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Eddig még nem fordult elő, hogy egy törvényesen </a:t>
            </a:r>
            <a:br>
              <a:rPr lang="hu-HU" altLang="hu-HU" b="1">
                <a:solidFill>
                  <a:srgbClr val="002060"/>
                </a:solidFill>
              </a:rPr>
            </a:br>
            <a:r>
              <a:rPr lang="hu-HU" altLang="hu-HU" b="1">
                <a:solidFill>
                  <a:srgbClr val="002060"/>
                </a:solidFill>
              </a:rPr>
              <a:t>megválasztott királyt.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>
            <a:spLocks noChangeArrowheads="1"/>
          </p:cNvSpPr>
          <p:nvPr/>
        </p:nvSpPr>
        <p:spPr bwMode="auto">
          <a:xfrm>
            <a:off x="269875" y="704850"/>
            <a:ext cx="4648200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Ezért a parlament új uralkodót hívott Angliába.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vértelenül lezajlott királycserét nevezik, „</a:t>
            </a:r>
            <a:r>
              <a:rPr lang="hu-HU" alt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dicsőséges forradalomnak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''.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forradalom lezárásaként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1689-ben új államforma született az alkotmányos királyság.</a:t>
            </a:r>
          </a:p>
        </p:txBody>
      </p:sp>
      <p:pic>
        <p:nvPicPr>
          <p:cNvPr id="7170" name="Picture 2" descr="http://u.jimdo.com/www44/o/sd5addba689450ad7/emotion/crop/header.jpg?t=1365937744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895528" y="548680"/>
            <a:ext cx="3902968" cy="212117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3" name="Szövegdoboz 2"/>
          <p:cNvSpPr txBox="1">
            <a:spLocks noChangeArrowheads="1"/>
          </p:cNvSpPr>
          <p:nvPr/>
        </p:nvSpPr>
        <p:spPr bwMode="auto">
          <a:xfrm>
            <a:off x="4895850" y="2667000"/>
            <a:ext cx="3944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b="1">
                <a:solidFill>
                  <a:srgbClr val="002060"/>
                </a:solidFill>
              </a:rPr>
              <a:t>Az angol parlament épülete Londonban</a:t>
            </a:r>
          </a:p>
        </p:txBody>
      </p:sp>
      <p:sp>
        <p:nvSpPr>
          <p:cNvPr id="4" name="Szövegdoboz 3"/>
          <p:cNvSpPr txBox="1">
            <a:spLocks noChangeArrowheads="1"/>
          </p:cNvSpPr>
          <p:nvPr/>
        </p:nvSpPr>
        <p:spPr bwMode="auto">
          <a:xfrm>
            <a:off x="269875" y="2851150"/>
            <a:ext cx="4156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alkotmányos királyság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4879975"/>
            <a:ext cx="43751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églalap 6"/>
          <p:cNvSpPr>
            <a:spLocks noChangeArrowheads="1"/>
          </p:cNvSpPr>
          <p:nvPr/>
        </p:nvSpPr>
        <p:spPr bwMode="auto">
          <a:xfrm>
            <a:off x="231775" y="3494088"/>
            <a:ext cx="871378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új államforma lényege, hogy a király </a:t>
            </a:r>
            <a:r>
              <a:rPr lang="hu-HU" altLang="hu-H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,,uralkodik, de nem kormányoz".</a:t>
            </a:r>
          </a:p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igazi hatalom a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választott képviselőkből álló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 kezében van, amely a törvényeket hozza. </a:t>
            </a:r>
            <a:b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végrehajtó hatalmat 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miniszterelnök vezette </a:t>
            </a: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kormány gyakorolja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amely felelőséggel tartozik a parlamentnek.</a:t>
            </a:r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263525" y="5113338"/>
            <a:ext cx="457200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igazságszolgáltatás független, 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ítélkezését sem a király, sem a parlament,</a:t>
            </a:r>
          </a:p>
          <a:p>
            <a:pPr eaLnBrk="1" hangingPunct="1"/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a kormány nem befolyásolhatja.</a:t>
            </a:r>
            <a:b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az angol berendezkedés lett a modern polgári demokráciák alapja.</a:t>
            </a:r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263525" y="87313"/>
            <a:ext cx="8628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hu-HU" alt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Ők a régi módon akartak uralkodni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vallási téren is </a:t>
            </a:r>
            <a:r>
              <a:rPr lang="hu-HU" alt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szembe kerültek </a:t>
            </a:r>
            <a:r>
              <a:rPr lang="hu-HU" alt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alattvalóikkal</a:t>
            </a:r>
            <a:r>
              <a:rPr lang="hu-HU" alt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altLang="hu-HU" sz="2000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>
            <a:spLocks noChangeArrowheads="1"/>
          </p:cNvSpPr>
          <p:nvPr/>
        </p:nvSpPr>
        <p:spPr bwMode="auto">
          <a:xfrm>
            <a:off x="142875" y="214313"/>
            <a:ext cx="3179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hu-HU" altLang="hu-H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928688"/>
            <a:ext cx="8602663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églalap 3"/>
          <p:cNvSpPr/>
          <p:nvPr/>
        </p:nvSpPr>
        <p:spPr>
          <a:xfrm>
            <a:off x="7143750" y="1285875"/>
            <a:ext cx="1571625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2060"/>
                </a:solidFill>
              </a:rPr>
              <a:t>rohamos</a:t>
            </a:r>
          </a:p>
        </p:txBody>
      </p:sp>
      <p:sp>
        <p:nvSpPr>
          <p:cNvPr id="5" name="Téglalap 4"/>
          <p:cNvSpPr/>
          <p:nvPr/>
        </p:nvSpPr>
        <p:spPr>
          <a:xfrm>
            <a:off x="2143125" y="2143125"/>
            <a:ext cx="1571625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2060"/>
                </a:solidFill>
              </a:rPr>
              <a:t>gyapjú</a:t>
            </a:r>
          </a:p>
        </p:txBody>
      </p:sp>
      <p:sp>
        <p:nvSpPr>
          <p:cNvPr id="6" name="Téglalap 5"/>
          <p:cNvSpPr/>
          <p:nvPr/>
        </p:nvSpPr>
        <p:spPr>
          <a:xfrm>
            <a:off x="6072188" y="2143125"/>
            <a:ext cx="1571625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2060"/>
                </a:solidFill>
              </a:rPr>
              <a:t>földrajzi</a:t>
            </a:r>
          </a:p>
        </p:txBody>
      </p:sp>
      <p:sp>
        <p:nvSpPr>
          <p:cNvPr id="7" name="Téglalap 6"/>
          <p:cNvSpPr/>
          <p:nvPr/>
        </p:nvSpPr>
        <p:spPr>
          <a:xfrm>
            <a:off x="7143750" y="2643188"/>
            <a:ext cx="1571625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2060"/>
                </a:solidFill>
              </a:rPr>
              <a:t>tengeri</a:t>
            </a:r>
          </a:p>
        </p:txBody>
      </p:sp>
      <p:sp>
        <p:nvSpPr>
          <p:cNvPr id="8" name="Téglalap 7"/>
          <p:cNvSpPr/>
          <p:nvPr/>
        </p:nvSpPr>
        <p:spPr>
          <a:xfrm>
            <a:off x="5357813" y="3071813"/>
            <a:ext cx="1571625" cy="428625"/>
          </a:xfrm>
          <a:prstGeom prst="rect">
            <a:avLst/>
          </a:prstGeom>
          <a:noFill/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rgbClr val="002060"/>
                </a:solidFill>
              </a:rPr>
              <a:t>Észak-Amerika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929063"/>
            <a:ext cx="87153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zis 9"/>
          <p:cNvSpPr/>
          <p:nvPr/>
        </p:nvSpPr>
        <p:spPr>
          <a:xfrm>
            <a:off x="357188" y="4357688"/>
            <a:ext cx="500062" cy="42862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Ellipszis 10"/>
          <p:cNvSpPr/>
          <p:nvPr/>
        </p:nvSpPr>
        <p:spPr>
          <a:xfrm>
            <a:off x="357188" y="5000625"/>
            <a:ext cx="500062" cy="428625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3888</TotalTime>
  <Words>362</Words>
  <Application>Microsoft Office PowerPoint</Application>
  <PresentationFormat>Diavetítés a képernyőre (4:3 oldalarány)</PresentationFormat>
  <Paragraphs>63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5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327</cp:revision>
  <dcterms:created xsi:type="dcterms:W3CDTF">2014-07-16T10:48:47Z</dcterms:created>
  <dcterms:modified xsi:type="dcterms:W3CDTF">2020-03-30T15:13:18Z</dcterms:modified>
</cp:coreProperties>
</file>