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315" r:id="rId11"/>
  </p:sldIdLst>
  <p:sldSz cx="6858000" cy="9144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2232" y="4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14352" y="2840574"/>
            <a:ext cx="5829300" cy="196003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2020. 05. 15.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891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2020. 05. 15.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792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4972051" y="366193"/>
            <a:ext cx="1543051" cy="780203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342902" y="366193"/>
            <a:ext cx="4514851" cy="780203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2020. 05. 15.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827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2020. 05. 15.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068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1736" y="5875868"/>
            <a:ext cx="5829300" cy="181609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41736" y="3875624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2020. 05. 15.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416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42903" y="2133608"/>
            <a:ext cx="3028951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486151" y="2133608"/>
            <a:ext cx="3028951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2020. 05. 15.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001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42903" y="2046817"/>
            <a:ext cx="3030141" cy="8530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42903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3483773" y="2046817"/>
            <a:ext cx="3031331" cy="8530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3483773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2020. 05. 15.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353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2020. 05. 15.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605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2020. 05. 15.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769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2905" y="364066"/>
            <a:ext cx="2256235" cy="154940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81292" y="364074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42905" y="1913473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2020. 05. 15.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651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2020. 05. 15.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931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342900" y="366185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42900" y="2133608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342900" y="8475141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D731F-31CD-4622-AB27-35A00C5E5B79}" type="datetimeFigureOut">
              <a:rPr lang="hu-HU" smtClean="0"/>
              <a:t>2020. 05. 15.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2343152" y="8475141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4914900" y="8475141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137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017.radikal.ru/i418/1111/5a/e78f727ad1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0" y="2555776"/>
            <a:ext cx="6725523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52140" y="595753"/>
            <a:ext cx="5829300" cy="1960033"/>
          </a:xfrm>
        </p:spPr>
        <p:txBody>
          <a:bodyPr>
            <a:normAutofit fontScale="90000"/>
          </a:bodyPr>
          <a:lstStyle/>
          <a:p>
            <a:r>
              <a:rPr lang="hu-HU" sz="6600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EURÓPA </a:t>
            </a:r>
            <a:br>
              <a:rPr lang="hu-HU" sz="6600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hu-HU" sz="6600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a</a:t>
            </a:r>
            <a:br>
              <a:rPr lang="hu-HU" sz="6600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hu-HU" sz="6600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V – XI. században</a:t>
            </a:r>
            <a:endParaRPr lang="hu-HU" sz="6600" b="1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81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2" y="226570"/>
            <a:ext cx="6735661" cy="4458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TikiKami\Desktop\Történelmi atlasz - NTK\Töri atlasz_00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1" y="4744479"/>
            <a:ext cx="6729982" cy="432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85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88646" y="323534"/>
            <a:ext cx="6147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„Imádkozzál és dolgozzál!”</a:t>
            </a:r>
            <a:endParaRPr lang="hu-HU" sz="48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04664" y="1475656"/>
            <a:ext cx="3246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Egyházi társadalom</a:t>
            </a:r>
            <a:endParaRPr lang="hu-H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75847" y="2263685"/>
            <a:ext cx="61926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középkori egyház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tagjai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papok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kevesen voltak ugyan, de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szerepük igen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jelentős volt.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ismerték a latin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nyelvet,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írni, olvasni is szinte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csak ők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tudtak.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keresztény egyház élén 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Rómából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irányító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pápa állt.</a:t>
            </a:r>
          </a:p>
        </p:txBody>
      </p:sp>
      <p:sp>
        <p:nvSpPr>
          <p:cNvPr id="5" name="Téglalap 4"/>
          <p:cNvSpPr/>
          <p:nvPr/>
        </p:nvSpPr>
        <p:spPr>
          <a:xfrm>
            <a:off x="375848" y="3707909"/>
            <a:ext cx="38452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papság két csoportra tagolódott.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egyik,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világi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papság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hívekkel foglalkozott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Részt vettek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pogányok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térítésében kereszteltek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ellátták 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írásbeliséggel kapcsolatos feladatokat.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618" y="3707908"/>
            <a:ext cx="2369889" cy="4584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4102728" y="8477449"/>
            <a:ext cx="2592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A világi papság felépítése</a:t>
            </a:r>
            <a:endParaRPr lang="hu-HU" b="1" dirty="0"/>
          </a:p>
        </p:txBody>
      </p:sp>
      <p:sp>
        <p:nvSpPr>
          <p:cNvPr id="8" name="Téglalap 7"/>
          <p:cNvSpPr/>
          <p:nvPr/>
        </p:nvSpPr>
        <p:spPr>
          <a:xfrm>
            <a:off x="411719" y="6292284"/>
            <a:ext cx="3841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világi papság tagjai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voltak egyenrangúak.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érsekek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több egyházmegyét vezettek.</a:t>
            </a:r>
            <a:r>
              <a:rPr lang="hu-HU" sz="2000" dirty="0"/>
              <a:t> </a:t>
            </a:r>
            <a:br>
              <a:rPr lang="hu-HU" sz="2000" dirty="0"/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püspökök munkáját 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kanonokok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segítették, akik iskolákat is működtettek. </a:t>
            </a:r>
          </a:p>
        </p:txBody>
      </p:sp>
    </p:spTree>
    <p:extLst>
      <p:ext uri="{BB962C8B-B14F-4D97-AF65-F5344CB8AC3E}">
        <p14:creationId xmlns:p14="http://schemas.microsoft.com/office/powerpoint/2010/main" val="157936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60652" y="323537"/>
            <a:ext cx="64087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alsópapsághoz tartóztak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plébánosok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akiknek a kisebb települések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templomaiban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igehirdetés, vagyis a Biblia tanításainak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magyaráza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valamint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keresztelés, a házasságkötés, a temetés volt a feladatuk.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32658" y="1763693"/>
            <a:ext cx="39604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papság másik csoportját a szerzetesek alkották.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Legtöbbjük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világtól elzártan, kolostorokban élt.</a:t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Szigorú szabály gyűjtemény irányította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életüket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Maguk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közül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választották vezetőjűket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az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apátot.</a:t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kolostorokban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imádkozás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az olvasás és 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kézzel írt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könyvek,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kódexek másolása mellett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sok egyéb munkát végeztek: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tanítottak,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földjeiket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művelték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betegeket ápoltak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vagy prédikáltak</a:t>
            </a:r>
          </a:p>
        </p:txBody>
      </p:sp>
      <p:pic>
        <p:nvPicPr>
          <p:cNvPr id="5122" name="Picture 2" descr="http://upload.wikimedia.org/wikipedia/commons/thumb/7/73/Fra_Angelico_031.jpg/200px-Fra_Angelico_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328" y="1547665"/>
            <a:ext cx="2656032" cy="32403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4117446" y="4995347"/>
            <a:ext cx="24801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/>
              <a:t>Nursiai Szent Benedek</a:t>
            </a:r>
            <a:r>
              <a:rPr lang="hu-HU" dirty="0"/>
              <a:t> 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(</a:t>
            </a:r>
            <a:r>
              <a:rPr lang="hu-HU" dirty="0"/>
              <a:t>480 körül-547</a:t>
            </a:r>
            <a:r>
              <a:rPr lang="hu-HU" dirty="0" smtClean="0"/>
              <a:t>),</a:t>
            </a:r>
            <a:br>
              <a:rPr lang="hu-HU" dirty="0" smtClean="0"/>
            </a:br>
            <a:r>
              <a:rPr lang="hu-HU" dirty="0" smtClean="0"/>
              <a:t>a VI. században alapította a </a:t>
            </a:r>
            <a:br>
              <a:rPr lang="hu-HU" dirty="0" smtClean="0"/>
            </a:br>
            <a:r>
              <a:rPr lang="hu-HU" b="1" dirty="0" smtClean="0"/>
              <a:t>Bencés rendet</a:t>
            </a:r>
            <a:endParaRPr lang="hu-HU" b="1" dirty="0"/>
          </a:p>
        </p:txBody>
      </p:sp>
      <p:sp>
        <p:nvSpPr>
          <p:cNvPr id="6" name="Téglalap 5"/>
          <p:cNvSpPr/>
          <p:nvPr/>
        </p:nvSpPr>
        <p:spPr>
          <a:xfrm>
            <a:off x="2995853" y="6732245"/>
            <a:ext cx="36894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A13. század elején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kolduló szerzetesrendek alakultak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mint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például 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ferencesek rendje.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Bár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rendalapító Szent Ferenc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gazdag családból származott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mégis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szegénységet és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elesettek szolgálatát választotta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4" name="Picture 4" descr="http://pctrs.network.hu/clubblogpicture/3/3/9/_/339003_194065573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3" y="6164896"/>
            <a:ext cx="2005059" cy="28141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432577" y="8368793"/>
            <a:ext cx="2093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/>
              <a:t>Assisi Szent </a:t>
            </a:r>
            <a:r>
              <a:rPr lang="hu-HU" b="1" dirty="0" smtClean="0"/>
              <a:t>Ferenc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(1182</a:t>
            </a:r>
            <a:r>
              <a:rPr lang="hu-HU" dirty="0"/>
              <a:t> – </a:t>
            </a:r>
            <a:r>
              <a:rPr lang="hu-HU" dirty="0" smtClean="0"/>
              <a:t>1226)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5580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elli és Kálmán\Desktop\Új kép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27" y="1547664"/>
            <a:ext cx="6105902" cy="3452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16633" y="179512"/>
            <a:ext cx="3493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egyház jövedelmei</a:t>
            </a:r>
            <a:endParaRPr lang="hu-H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34776" y="827588"/>
            <a:ext cx="62325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templomok fenntartása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papok megélhetésének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biztosítása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főkén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az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állandó egyházi bevételből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tizedből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történt.</a:t>
            </a:r>
          </a:p>
        </p:txBody>
      </p:sp>
      <p:sp>
        <p:nvSpPr>
          <p:cNvPr id="4" name="Téglalap 3"/>
          <p:cNvSpPr/>
          <p:nvPr/>
        </p:nvSpPr>
        <p:spPr>
          <a:xfrm>
            <a:off x="2924946" y="5529242"/>
            <a:ext cx="357391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Emellett adományokat is kaptak.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Sokan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pénzt vagy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más értékeket, a szegényebbek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munkájukat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ajánlották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azért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hogy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papok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imádkoz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zanak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értük.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uralkodók és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földesurak gyakran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adományoztak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birtokokat az egyháznak.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379739" y="4996605"/>
            <a:ext cx="3080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Egy kolostor rekonstruált képe</a:t>
            </a:r>
            <a:endParaRPr lang="hu-HU" b="1" dirty="0"/>
          </a:p>
        </p:txBody>
      </p:sp>
      <p:pic>
        <p:nvPicPr>
          <p:cNvPr id="6147" name="Picture 3" descr="C:\Users\Nelli és Kálmán\Desktop\Új kép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01" y="4879615"/>
            <a:ext cx="2184743" cy="4264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6" name="Szövegdoboz 5"/>
          <p:cNvSpPr txBox="1"/>
          <p:nvPr/>
        </p:nvSpPr>
        <p:spPr>
          <a:xfrm>
            <a:off x="0" y="8376167"/>
            <a:ext cx="1484784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b="1" dirty="0" smtClean="0"/>
              <a:t>Egy kis mese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83215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commons/thumb/5/5e/Great_Schism_1054.svg/250px-Great_Schism_1054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604" y="4211966"/>
            <a:ext cx="3315281" cy="3553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332656" y="280616"/>
            <a:ext cx="62646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A </a:t>
            </a:r>
            <a:r>
              <a:rPr lang="hu-HU" sz="4400" b="1" dirty="0" smtClean="0">
                <a:solidFill>
                  <a:srgbClr val="0000CC"/>
                </a:solidFill>
                <a:latin typeface="Monotype Corsiva" panose="03010101010201010101" pitchFamily="66" charset="0"/>
              </a:rPr>
              <a:t>pápaság</a:t>
            </a:r>
            <a:r>
              <a:rPr lang="hu-HU" sz="4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és a </a:t>
            </a:r>
            <a:br>
              <a:rPr lang="hu-HU" sz="4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hu-HU" sz="4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               császárság küzdelme</a:t>
            </a:r>
            <a:endParaRPr lang="hu-HU" sz="44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04775" y="1979712"/>
            <a:ext cx="62925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476-tól 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nyugati birodalomrészben a római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püspök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pápa irányította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egyház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szervezetét. </a:t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frankok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támogatták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őt, tőlük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hatalmas itáliai birtokokat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kapott.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Még szorosabbá vált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kapcsolat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közöttük, amikor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pápa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császárrá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koronázta Nagy Károlyt.</a:t>
            </a:r>
          </a:p>
        </p:txBody>
      </p:sp>
      <p:sp>
        <p:nvSpPr>
          <p:cNvPr id="4" name="Téglalap 3"/>
          <p:cNvSpPr/>
          <p:nvPr/>
        </p:nvSpPr>
        <p:spPr>
          <a:xfrm>
            <a:off x="301611" y="4067948"/>
            <a:ext cx="327141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Keleten a kereszténység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központjává Bizánc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vált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itteni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egyház szokásai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szervezete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jelentősen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eltért a nyugatiétól.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alakult ki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abban is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hogy kit illet meg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egész keresztény világ feletti főhatalom.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Mindez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1054-ben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keleti és a nyugati egyház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szakadásához vezetett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Ekkortól 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keleti és a nyugati kereszténység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szervezete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irányítása teljesen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elvált egymástól.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375879" y="8028385"/>
            <a:ext cx="3429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b="1" dirty="0"/>
              <a:t>Európa térképe 1054-ben a nagy egyházszakadás után, a mai országhatárokat bejelölve</a:t>
            </a:r>
          </a:p>
        </p:txBody>
      </p:sp>
    </p:spTree>
    <p:extLst>
      <p:ext uri="{BB962C8B-B14F-4D97-AF65-F5344CB8AC3E}">
        <p14:creationId xmlns:p14="http://schemas.microsoft.com/office/powerpoint/2010/main" val="170190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6634" y="323529"/>
            <a:ext cx="65527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frank birodalom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örökébe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Német-római Császárság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lépett.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Uralkodói maguk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akarták meghatározni, ki legyen a pápa.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Arról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vita folyt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hogy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 nevezze ki a főpapokat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Hosszú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küzdelem után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végül 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pápa és az uralkodó megegyezett abban, hogy közösen nevezik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 a püspököket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9" y="2419421"/>
            <a:ext cx="2952328" cy="4510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églalap 2"/>
          <p:cNvSpPr/>
          <p:nvPr/>
        </p:nvSpPr>
        <p:spPr>
          <a:xfrm>
            <a:off x="249330" y="7164294"/>
            <a:ext cx="64200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pápák és a császárok közötti ellentét egy ízben odáig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fajult,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hogy 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pápa, VII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Gergely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kiátkozta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egyházból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Henrik német császárt.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legenda szerint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császár Canossa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kanossza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várának kapuja előtt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mezítláb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hóban állva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kérte a pápa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bocsánatát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1. sz. felirat 3"/>
          <p:cNvSpPr/>
          <p:nvPr/>
        </p:nvSpPr>
        <p:spPr>
          <a:xfrm>
            <a:off x="3393000" y="2627785"/>
            <a:ext cx="3276364" cy="4104457"/>
          </a:xfrm>
          <a:prstGeom prst="borderCallout1">
            <a:avLst>
              <a:gd name="adj1" fmla="val 318"/>
              <a:gd name="adj2" fmla="val -356"/>
              <a:gd name="adj3" fmla="val -29255"/>
              <a:gd name="adj4" fmla="val 20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Az</a:t>
            </a:r>
            <a:r>
              <a:rPr lang="hu-HU" b="1" dirty="0">
                <a:solidFill>
                  <a:srgbClr val="C00000"/>
                </a:solidFill>
              </a:rPr>
              <a:t> invesztitúraharc</a:t>
            </a:r>
            <a:r>
              <a:rPr lang="hu-HU" b="1" dirty="0"/>
              <a:t> a középkori 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Európa</a:t>
            </a:r>
            <a:r>
              <a:rPr lang="hu-HU" b="1" dirty="0"/>
              <a:t> legnagyobb világi-egyházi konfliktusa volt, melynek gyökerei a Frank </a:t>
            </a:r>
            <a:r>
              <a:rPr lang="hu-HU" b="1" dirty="0" smtClean="0"/>
              <a:t>Birodalomig nyúlnak vissza az </a:t>
            </a:r>
            <a:r>
              <a:rPr lang="hu-HU" b="1" dirty="0"/>
              <a:t>egyházi és a világi nagyhatalom között. 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Nagy </a:t>
            </a:r>
            <a:r>
              <a:rPr lang="hu-HU" b="1" dirty="0"/>
              <a:t>Károly saját hatalmát, mint keresztény császár, Istentől származtatta és elkezdte gyakorolni a püspökök kinevezési jogát, az Invesztitúrát.</a:t>
            </a:r>
          </a:p>
        </p:txBody>
      </p:sp>
      <p:sp>
        <p:nvSpPr>
          <p:cNvPr id="5" name="Téglalap 4"/>
          <p:cNvSpPr/>
          <p:nvPr/>
        </p:nvSpPr>
        <p:spPr>
          <a:xfrm>
            <a:off x="249330" y="2555777"/>
            <a:ext cx="2963648" cy="1231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/>
              <a:t>A két </a:t>
            </a:r>
            <a:r>
              <a:rPr lang="hu-HU" b="1" dirty="0" smtClean="0"/>
              <a:t>szembenálló </a:t>
            </a:r>
            <a:r>
              <a:rPr lang="hu-HU" b="1" dirty="0"/>
              <a:t>f</a:t>
            </a:r>
            <a:r>
              <a:rPr lang="hu-HU" b="1" dirty="0" smtClean="0"/>
              <a:t>él</a:t>
            </a:r>
            <a:r>
              <a:rPr lang="hu-HU" b="1" dirty="0"/>
              <a:t>,</a:t>
            </a:r>
          </a:p>
          <a:p>
            <a:pPr algn="ctr"/>
            <a:r>
              <a:rPr lang="fr-FR" b="1" dirty="0"/>
              <a:t>a pápaság és a </a:t>
            </a:r>
            <a:r>
              <a:rPr lang="fr-FR" b="1" dirty="0" smtClean="0"/>
              <a:t>Nemet</a:t>
            </a:r>
            <a:r>
              <a:rPr lang="hu-HU" b="1" dirty="0" smtClean="0"/>
              <a:t>-</a:t>
            </a:r>
            <a:r>
              <a:rPr lang="fr-FR" b="1" dirty="0" smtClean="0"/>
              <a:t>r</a:t>
            </a:r>
            <a:r>
              <a:rPr lang="hu-HU" b="1" dirty="0" smtClean="0"/>
              <a:t>ó</a:t>
            </a:r>
            <a:r>
              <a:rPr lang="fr-FR" b="1" dirty="0" smtClean="0"/>
              <a:t>mai</a:t>
            </a:r>
            <a:endParaRPr lang="fr-FR" b="1" dirty="0"/>
          </a:p>
          <a:p>
            <a:pPr algn="ctr"/>
            <a:r>
              <a:rPr lang="hu-HU" b="1" dirty="0"/>
              <a:t>Birodalom </a:t>
            </a:r>
            <a:r>
              <a:rPr lang="hu-HU" b="1" dirty="0" smtClean="0"/>
              <a:t>területe </a:t>
            </a:r>
            <a:r>
              <a:rPr lang="hu-HU" b="1" dirty="0"/>
              <a:t>a </a:t>
            </a:r>
            <a:r>
              <a:rPr lang="hu-HU" b="1" dirty="0" smtClean="0"/>
              <a:t> 11. </a:t>
            </a:r>
            <a:r>
              <a:rPr lang="hu-HU" b="1" dirty="0"/>
              <a:t>században</a:t>
            </a:r>
          </a:p>
        </p:txBody>
      </p:sp>
    </p:spTree>
    <p:extLst>
      <p:ext uri="{BB962C8B-B14F-4D97-AF65-F5344CB8AC3E}">
        <p14:creationId xmlns:p14="http://schemas.microsoft.com/office/powerpoint/2010/main" val="127112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32663" y="277943"/>
            <a:ext cx="3090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</a:rPr>
              <a:t>Szentek és ereklyék</a:t>
            </a:r>
            <a:endParaRPr lang="hu-HU" sz="2800" b="1" dirty="0">
              <a:solidFill>
                <a:schemeClr val="tx2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32656" y="1043617"/>
            <a:ext cx="626469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keresztény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vallás teljesen áthatotta a középkori lakosság mindennapjait.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emberek életét a keresztény ünnepek osztották fel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munkanapokra és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pihenőnapokra.</a:t>
            </a:r>
          </a:p>
        </p:txBody>
      </p:sp>
      <p:sp>
        <p:nvSpPr>
          <p:cNvPr id="4" name="Téglalap 3"/>
          <p:cNvSpPr/>
          <p:nvPr/>
        </p:nvSpPr>
        <p:spPr>
          <a:xfrm>
            <a:off x="342813" y="6444213"/>
            <a:ext cx="30963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keresztelés, az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esküvő,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temetés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egyház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közreműködésével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zajlott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Bár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szertartás főképpen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latinul folyt,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vasárnapi istentisztelet célja az emberek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tanítása volt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007" y="2515118"/>
            <a:ext cx="3411794" cy="6628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http://m.blog.hu/pa/parizsicsillogas/postimage/88571_341726128_big_13584514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74" y="2699797"/>
            <a:ext cx="3348075" cy="3209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300136" y="5829556"/>
            <a:ext cx="2278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A párizsi </a:t>
            </a:r>
            <a:r>
              <a:rPr lang="hu-HU" b="1" dirty="0" err="1" smtClean="0"/>
              <a:t>Notre</a:t>
            </a:r>
            <a:r>
              <a:rPr lang="hu-HU" b="1" dirty="0" smtClean="0"/>
              <a:t> </a:t>
            </a:r>
            <a:r>
              <a:rPr lang="hu-HU" b="1" dirty="0" err="1" smtClean="0"/>
              <a:t>-Dame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91256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88642" y="291021"/>
            <a:ext cx="61926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hívek körében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hivatalos egyházi tanításokkal ellentétes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nézetek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terjedtek.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Sokan szegény,fényűzéstő|mentes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egyházat akartak, sőt egyesek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azt mondták, hogy nincs szükség a papságra és az egyházi szervezetre.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Ezen eszmék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követőit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eretnekeknek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nevezték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tűzzel-vassal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üldözték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46" name="Picture 2" descr="http://upload.wikimedia.org/wikipedia/commons/thumb/8/88/Galileo_facing_the_Roman_Inquisition.jpg/250px-Galileo_facing_the_Roman_Inquisi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50" y="3346052"/>
            <a:ext cx="3600400" cy="2750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11322" y="6079524"/>
            <a:ext cx="4030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/>
              <a:t>Galileo Galilei a római inkvizíció előtt</a:t>
            </a:r>
          </a:p>
        </p:txBody>
      </p:sp>
      <p:sp>
        <p:nvSpPr>
          <p:cNvPr id="4" name="2. sz. felirat 3"/>
          <p:cNvSpPr/>
          <p:nvPr/>
        </p:nvSpPr>
        <p:spPr>
          <a:xfrm>
            <a:off x="4213950" y="3815917"/>
            <a:ext cx="2533159" cy="2448272"/>
          </a:xfrm>
          <a:prstGeom prst="borderCallout2">
            <a:avLst>
              <a:gd name="adj1" fmla="val 580"/>
              <a:gd name="adj2" fmla="val 447"/>
              <a:gd name="adj3" fmla="val 76"/>
              <a:gd name="adj4" fmla="val -15691"/>
              <a:gd name="adj5" fmla="val -54949"/>
              <a:gd name="adj6" fmla="val -174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Az eretnekség valamely 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vallás</a:t>
            </a:r>
            <a:r>
              <a:rPr lang="hu-HU" b="1" dirty="0"/>
              <a:t> alapvető hittételeivel való szándékos és lényeges szembehelyezkedés. Minden világvallás történetében előfordulnak eretnek mozgalmak.</a:t>
            </a:r>
          </a:p>
        </p:txBody>
      </p:sp>
      <p:pic>
        <p:nvPicPr>
          <p:cNvPr id="6148" name="Picture 4" descr="http://www.flagmagazin.hu/userfiles/text/kinz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460" y="6474720"/>
            <a:ext cx="2446720" cy="2591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234016" y="6660238"/>
            <a:ext cx="39317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Nevét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elsősorban a pápasághoz kötik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noha a történelem során az inkvizíciót nem mindig Rómából irányították – sőt,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legismertebb spanyol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inkvizíció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46721" y="8461852"/>
            <a:ext cx="4194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Isten nevében kínozták meg az embereket</a:t>
            </a:r>
            <a:endParaRPr lang="hu-HU" b="1" dirty="0"/>
          </a:p>
        </p:txBody>
      </p:sp>
      <p:sp>
        <p:nvSpPr>
          <p:cNvPr id="7" name="Téglalap 6"/>
          <p:cNvSpPr/>
          <p:nvPr/>
        </p:nvSpPr>
        <p:spPr>
          <a:xfrm>
            <a:off x="234017" y="2845561"/>
            <a:ext cx="6505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egyházi törvényszéket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inkvizíciónak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nevezték.</a:t>
            </a:r>
          </a:p>
        </p:txBody>
      </p:sp>
    </p:spTree>
    <p:extLst>
      <p:ext uri="{BB962C8B-B14F-4D97-AF65-F5344CB8AC3E}">
        <p14:creationId xmlns:p14="http://schemas.microsoft.com/office/powerpoint/2010/main" val="169684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60652" y="395542"/>
            <a:ext cx="64087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egyház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szentté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avatta azokat az embereket, akik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különösen istenfélő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életet éltek, vagy sokat tettek a hit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terjesztéséért, védelméért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emberek úgy vélték, hogy 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szentek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segítenek rajtuk mindennapi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életükben, ezért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igyekeztek megszerezni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csontjaik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személyes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tárgyaik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at, úgynevezett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ereklyéiket. </a:t>
            </a:r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Egy-egy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jeles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szent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ereklyéje fölé hatalmas templomok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épültek, és sok ezren keresték fel ezeket a helyeket, például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gyógyulás reményében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szentek életét </a:t>
            </a:r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legendák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foglalták össze.</a:t>
            </a:r>
          </a:p>
        </p:txBody>
      </p:sp>
      <p:pic>
        <p:nvPicPr>
          <p:cNvPr id="7170" name="Picture 2" descr="Joan of ar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372" y="3690405"/>
            <a:ext cx="3331991" cy="51845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383180" y="6156176"/>
            <a:ext cx="28083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/>
              <a:t>Jeanne </a:t>
            </a:r>
            <a:r>
              <a:rPr lang="hu-HU" b="1" dirty="0" smtClean="0"/>
              <a:t>d’</a:t>
            </a:r>
            <a:r>
              <a:rPr lang="hu-HU" b="1" dirty="0" err="1" smtClean="0"/>
              <a:t>Arc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 smtClean="0"/>
              <a:t>Szent Johanna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(1412–</a:t>
            </a:r>
            <a:r>
              <a:rPr lang="hu-HU" dirty="0"/>
              <a:t> </a:t>
            </a:r>
            <a:r>
              <a:rPr lang="hu-HU" dirty="0" smtClean="0"/>
              <a:t>1431)</a:t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/>
              <a:t>az „</a:t>
            </a:r>
            <a:r>
              <a:rPr lang="hu-HU" b="1" dirty="0" smtClean="0"/>
              <a:t>orléans-i szűz</a:t>
            </a:r>
            <a:r>
              <a:rPr lang="hu-HU" dirty="0" smtClean="0"/>
              <a:t>”,</a:t>
            </a:r>
            <a:br>
              <a:rPr lang="hu-HU" dirty="0" smtClean="0"/>
            </a:br>
            <a:r>
              <a:rPr lang="hu-HU" dirty="0" smtClean="0"/>
              <a:t>katolikus</a:t>
            </a:r>
            <a:r>
              <a:rPr lang="hu-HU" dirty="0"/>
              <a:t> szent, 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francia</a:t>
            </a:r>
            <a:r>
              <a:rPr lang="hu-HU" dirty="0"/>
              <a:t> nemzeti hős. A </a:t>
            </a:r>
            <a:r>
              <a:rPr lang="hu-HU" b="1" dirty="0">
                <a:solidFill>
                  <a:srgbClr val="C00000"/>
                </a:solidFill>
              </a:rPr>
              <a:t>százéves háború</a:t>
            </a:r>
            <a:r>
              <a:rPr lang="hu-HU" dirty="0"/>
              <a:t> idején vezette a francia nép felszabadító harcát az angolok ellen.</a:t>
            </a:r>
          </a:p>
        </p:txBody>
      </p:sp>
      <p:sp>
        <p:nvSpPr>
          <p:cNvPr id="5" name="3. sz. felirat keret nélkül 4"/>
          <p:cNvSpPr/>
          <p:nvPr/>
        </p:nvSpPr>
        <p:spPr>
          <a:xfrm>
            <a:off x="403191" y="3923928"/>
            <a:ext cx="2793663" cy="1584176"/>
          </a:xfrm>
          <a:prstGeom prst="callout3">
            <a:avLst>
              <a:gd name="adj1" fmla="val 99091"/>
              <a:gd name="adj2" fmla="val -290"/>
              <a:gd name="adj3" fmla="val 99871"/>
              <a:gd name="adj4" fmla="val -10568"/>
              <a:gd name="adj5" fmla="val 227142"/>
              <a:gd name="adj6" fmla="val -11011"/>
              <a:gd name="adj7" fmla="val 248685"/>
              <a:gd name="adj8" fmla="val 141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A százéves háború 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(</a:t>
            </a:r>
            <a:r>
              <a:rPr lang="hu-HU" b="1" dirty="0"/>
              <a:t>1337-1453) </a:t>
            </a:r>
            <a:r>
              <a:rPr lang="hu-HU" b="1" dirty="0" smtClean="0"/>
              <a:t>Anglia</a:t>
            </a:r>
            <a:r>
              <a:rPr lang="hu-HU" b="1" dirty="0"/>
              <a:t> és Franciaország 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közt </a:t>
            </a:r>
            <a:r>
              <a:rPr lang="hu-HU" b="1" dirty="0"/>
              <a:t>dúló</a:t>
            </a:r>
            <a:r>
              <a:rPr lang="hu-HU" b="1" dirty="0" smtClean="0"/>
              <a:t>,</a:t>
            </a:r>
            <a:br>
              <a:rPr lang="hu-HU" b="1" dirty="0" smtClean="0"/>
            </a:br>
            <a:r>
              <a:rPr lang="hu-HU" b="1" dirty="0" smtClean="0"/>
              <a:t> </a:t>
            </a:r>
            <a:r>
              <a:rPr lang="hu-HU" b="1" dirty="0"/>
              <a:t>116 évig tartó háború volt.</a:t>
            </a:r>
          </a:p>
        </p:txBody>
      </p:sp>
    </p:spTree>
    <p:extLst>
      <p:ext uri="{BB962C8B-B14F-4D97-AF65-F5344CB8AC3E}">
        <p14:creationId xmlns:p14="http://schemas.microsoft.com/office/powerpoint/2010/main" val="193298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2345</TotalTime>
  <Words>987</Words>
  <Application>Microsoft Office PowerPoint</Application>
  <PresentationFormat>Diavetítés a képernyőre (4:3 oldalarány)</PresentationFormat>
  <Paragraphs>49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Arial</vt:lpstr>
      <vt:lpstr>Calibri</vt:lpstr>
      <vt:lpstr>Monotype Corsiva</vt:lpstr>
      <vt:lpstr>Times New Roman</vt:lpstr>
      <vt:lpstr>Office-téma</vt:lpstr>
      <vt:lpstr>EURÓPA  a V – XI. században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EURÓPA  a V – XI. században</dc:title>
  <dc:creator>Nelli és Kálmán</dc:creator>
  <cp:lastModifiedBy>Tikos Kálmán</cp:lastModifiedBy>
  <cp:revision>199</cp:revision>
  <dcterms:created xsi:type="dcterms:W3CDTF">2013-11-01T10:26:53Z</dcterms:created>
  <dcterms:modified xsi:type="dcterms:W3CDTF">2020-05-15T15:38:12Z</dcterms:modified>
</cp:coreProperties>
</file>