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9" r:id="rId2"/>
    <p:sldId id="320" r:id="rId3"/>
    <p:sldId id="322" r:id="rId4"/>
    <p:sldId id="323" r:id="rId5"/>
    <p:sldId id="324" r:id="rId6"/>
    <p:sldId id="325" r:id="rId7"/>
    <p:sldId id="326" r:id="rId8"/>
    <p:sldId id="327" r:id="rId9"/>
    <p:sldId id="328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5484-63D9-493A-BB51-6FDDFF2F9D0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1B986-0CD6-414A-9B9B-141DA69FF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7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6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1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5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7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1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5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7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AD29-663A-49D1-A18B-E1A9887D7F87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0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5351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Mohácshoz vezető út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1249596"/>
            <a:ext cx="4622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királyi hatalom gyengülése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206084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Mátyás király halála után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Jagelló-házból származó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Ulászló került a trónra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1490-ben a magyar főnemesek nagy része Ulászlót kívánta látni a magyar trónon Mátyás fia, 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Corvin János herceg és a Habsburgok helyett.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oka a várható cseh-lengyel szövetség mellett elsősorban Ulászló gyenge jellemvonásai voltak, mely tulajdonságok királyként valóban jellemezték, hiszen gyenge akaratú, kevés tehetséggel megáldott uralkodó volt. Kortársai szerény képességűnek tartották.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994854" y="5085184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II. Ulászló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(1490</a:t>
            </a:r>
            <a:r>
              <a:rPr lang="hu-HU" b="1" i="1" dirty="0"/>
              <a:t> – </a:t>
            </a:r>
            <a:r>
              <a:rPr lang="hu-HU" b="1" i="1" dirty="0" smtClean="0"/>
              <a:t>1516)</a:t>
            </a:r>
            <a:br>
              <a:rPr lang="hu-HU" b="1" i="1" dirty="0" smtClean="0"/>
            </a:br>
            <a:r>
              <a:rPr lang="hu-HU" dirty="0" smtClean="0"/>
              <a:t>Uralkodói mellékneve:</a:t>
            </a:r>
            <a:r>
              <a:rPr lang="hu-HU" b="1" dirty="0" err="1" smtClean="0"/>
              <a:t>Dobzse</a:t>
            </a:r>
            <a:r>
              <a:rPr lang="hu-HU" b="1" dirty="0" smtClean="0"/>
              <a:t> </a:t>
            </a:r>
            <a:r>
              <a:rPr lang="hu-HU" b="1" dirty="0"/>
              <a:t>László</a:t>
            </a:r>
            <a:r>
              <a:rPr lang="hu-HU" dirty="0"/>
              <a:t>.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Magyarország</a:t>
            </a:r>
            <a:r>
              <a:rPr lang="hu-HU" dirty="0"/>
              <a:t> és Csehország királya.</a:t>
            </a:r>
          </a:p>
        </p:txBody>
      </p:sp>
      <p:pic>
        <p:nvPicPr>
          <p:cNvPr id="1026" name="Picture 2" descr="http://upload.wikimedia.org/wikipedia/commons/thumb/3/38/Wladislaus_II_of_Poland_.PNG/220px-Wladislaus_II_of_Poland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24" y="764704"/>
            <a:ext cx="3319179" cy="4103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Uralkodása alatt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ismét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megnőtt a főurak hatalma.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adók nagy része az ő zsebükbe vándorolt, így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királyi kincstár kiürült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köznemesség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nyomására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egyik rendi országgyűlésen úgy döntöttek,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idegen uralkodót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többé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választanak.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rendelkezés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Habsburgok ellen irányult, akik házassági szerződést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kötöttek Ulászlóval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azt tartalmazta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ha a királynak fiúgyermeke születik,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Habsburg hercegnőt vesz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feleségül.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viszont Ulászló fiúörökös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nélkül halna meg, a trón a Habsburgokra száll.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49" y="260648"/>
            <a:ext cx="2939183" cy="5508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upload.wikimedia.org/wikipedia/commons/7/7a/Corvin_J%C3%A1nos_Mad%C3%A1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36" y="260648"/>
            <a:ext cx="4311364" cy="5508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/>
              <a:t>Hunyadi </a:t>
            </a:r>
            <a:r>
              <a:rPr lang="hu-HU" b="1" dirty="0"/>
              <a:t>Mátyás király házasságon kívül született, de törvényesített </a:t>
            </a:r>
            <a:r>
              <a:rPr lang="hu-HU" b="1" dirty="0" smtClean="0"/>
              <a:t>fia.</a:t>
            </a:r>
            <a:br>
              <a:rPr lang="hu-HU" b="1" dirty="0" smtClean="0"/>
            </a:br>
            <a:r>
              <a:rPr lang="hu-HU" dirty="0" smtClean="0"/>
              <a:t>Édesanyja</a:t>
            </a:r>
            <a:r>
              <a:rPr lang="hu-HU" dirty="0"/>
              <a:t> </a:t>
            </a:r>
            <a:r>
              <a:rPr lang="hu-HU" dirty="0" err="1"/>
              <a:t>Edelpeck</a:t>
            </a:r>
            <a:r>
              <a:rPr lang="hu-HU" dirty="0"/>
              <a:t> Borbála boroszlói osztrák polgárlány volt.</a:t>
            </a:r>
          </a:p>
        </p:txBody>
      </p:sp>
      <p:sp>
        <p:nvSpPr>
          <p:cNvPr id="4" name="Téglalap 3"/>
          <p:cNvSpPr/>
          <p:nvPr/>
        </p:nvSpPr>
        <p:spPr>
          <a:xfrm>
            <a:off x="4864580" y="5702278"/>
            <a:ext cx="4194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Corvin</a:t>
            </a:r>
            <a:r>
              <a:rPr lang="hu-HU" dirty="0"/>
              <a:t> vagy </a:t>
            </a:r>
            <a:r>
              <a:rPr lang="hu-HU" b="1" dirty="0"/>
              <a:t>Korvin János</a:t>
            </a:r>
            <a:br>
              <a:rPr lang="hu-HU" b="1" dirty="0"/>
            </a:br>
            <a:r>
              <a:rPr lang="hu-HU" b="1" i="1" dirty="0"/>
              <a:t> (1473 – 1504) </a:t>
            </a:r>
            <a:br>
              <a:rPr lang="hu-HU" b="1" i="1" dirty="0"/>
            </a:br>
            <a:r>
              <a:rPr lang="hu-HU" dirty="0"/>
              <a:t>magyar trónkövetelő, horvát-szlavón bán.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54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260648"/>
            <a:ext cx="499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Dózsa György parasztháborúja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59816" y="98072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Ekkoriban a fellendülő árutermelésbe bekapcsolódtak a mezővárosok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lakói és a parasztság egy része.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jobbágyok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meggazdagodtak, és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megerősödve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igyekeztek kibújni a földesúri függés alól.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nemesség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felismerte azonban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árutermelésben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rejlő lehetőségeket, ezért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akarta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szorítani a piacról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a gazdagparaszti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réteget.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03" y="10375"/>
            <a:ext cx="2304256" cy="5216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4188055" y="5227253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err="1"/>
              <a:t>Makfalvi</a:t>
            </a:r>
            <a:r>
              <a:rPr lang="hu-HU" dirty="0"/>
              <a:t> </a:t>
            </a:r>
            <a:r>
              <a:rPr lang="hu-HU" b="1" dirty="0"/>
              <a:t>Dózsa György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(1470 </a:t>
            </a:r>
            <a:r>
              <a:rPr lang="hu-HU" b="1" i="1" dirty="0"/>
              <a:t>– </a:t>
            </a:r>
            <a:r>
              <a:rPr lang="hu-HU" b="1" i="1" dirty="0" smtClean="0"/>
              <a:t>1514) </a:t>
            </a:r>
            <a:br>
              <a:rPr lang="hu-HU" b="1" i="1" dirty="0" smtClean="0"/>
            </a:br>
            <a:r>
              <a:rPr lang="hu-HU" dirty="0" smtClean="0"/>
              <a:t>az</a:t>
            </a:r>
            <a:r>
              <a:rPr lang="hu-HU" dirty="0"/>
              <a:t> </a:t>
            </a:r>
            <a:r>
              <a:rPr lang="hu-HU" dirty="0" smtClean="0"/>
              <a:t>1514-es</a:t>
            </a:r>
            <a:r>
              <a:rPr lang="hu-HU" dirty="0"/>
              <a:t> parasztháborúba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torkollott</a:t>
            </a:r>
            <a:r>
              <a:rPr lang="hu-HU" dirty="0"/>
              <a:t> keresztes </a:t>
            </a:r>
            <a:r>
              <a:rPr lang="hu-HU" dirty="0" smtClean="0"/>
              <a:t>hadjárat katonai </a:t>
            </a:r>
            <a:r>
              <a:rPr lang="hu-HU" dirty="0"/>
              <a:t>vezetője.</a:t>
            </a:r>
          </a:p>
        </p:txBody>
      </p:sp>
      <p:sp>
        <p:nvSpPr>
          <p:cNvPr id="5" name="Téglalap 4"/>
          <p:cNvSpPr/>
          <p:nvPr/>
        </p:nvSpPr>
        <p:spPr>
          <a:xfrm>
            <a:off x="359816" y="419620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a feszült helyzetben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1514-ben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pápa kezdeményezésére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törökellenes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keresztes hadjáratot hirdettek.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végvari tiszt,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Székely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Dózsa György lett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kijelö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vezető.</a:t>
            </a:r>
          </a:p>
        </p:txBody>
      </p:sp>
    </p:spTree>
    <p:extLst>
      <p:ext uri="{BB962C8B-B14F-4D97-AF65-F5344CB8AC3E}">
        <p14:creationId xmlns:p14="http://schemas.microsoft.com/office/powerpoint/2010/main" val="14297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89679"/>
            <a:ext cx="4237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parasztok tömegesen csatlakoztak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keresztes hadhoz, hiszen a pápa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bűnbocsánatot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ígért azoknak, akik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pogány törökök ellen harcolnak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nemesség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része viszont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akadályozta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toborzást.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vezetői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megijedtek a fegyveres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paraszti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tömegtől,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le akarták állítani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terezett hadjáratot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elkéstek.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parasztok Dózsával az élükön uraik ellen fordultak.</a:t>
            </a:r>
          </a:p>
        </p:txBody>
      </p:sp>
      <p:sp>
        <p:nvSpPr>
          <p:cNvPr id="3" name="Téglalap 2"/>
          <p:cNvSpPr/>
          <p:nvPr/>
        </p:nvSpPr>
        <p:spPr>
          <a:xfrm>
            <a:off x="4385486" y="34117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Alföldön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végig vonulva Dózsa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erege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egyre növekedett.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Főleg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mezővárosok lakói csatlakoztak hozzájuk nagy számban.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véres ütközet zajlott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nemesi hadak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fellázadt jobbágyok között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://tortenelemklub.com/images/tartalom_okor/veseshazI/vegyeshazII/dozsa_felke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51" y="476672"/>
            <a:ext cx="4366470" cy="279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ult-kor.hu/image/article/index/okor/karo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0" y="4105056"/>
            <a:ext cx="1886744" cy="248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337548" y="5650500"/>
            <a:ext cx="5250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 Dózsa-féle parasztfelkelés alkalmával a zendülő jobbágyok több nagyurat is ily módon végeztek ki, </a:t>
            </a:r>
            <a:r>
              <a:rPr lang="hu-HU" b="1" dirty="0" smtClean="0"/>
              <a:t>többek </a:t>
            </a:r>
            <a:r>
              <a:rPr lang="hu-HU" b="1" dirty="0"/>
              <a:t>között  </a:t>
            </a:r>
            <a:r>
              <a:rPr lang="hu-HU" b="1" dirty="0" smtClean="0"/>
              <a:t>Csáky </a:t>
            </a:r>
            <a:r>
              <a:rPr lang="hu-HU" b="1" dirty="0"/>
              <a:t>Miklós </a:t>
            </a:r>
            <a:r>
              <a:rPr lang="hu-HU" b="1" dirty="0" err="1"/>
              <a:t>csanádi</a:t>
            </a:r>
            <a:r>
              <a:rPr lang="hu-HU" b="1" dirty="0"/>
              <a:t> püspököt.</a:t>
            </a:r>
          </a:p>
        </p:txBody>
      </p:sp>
    </p:spTree>
    <p:extLst>
      <p:ext uri="{BB962C8B-B14F-4D97-AF65-F5344CB8AC3E}">
        <p14:creationId xmlns:p14="http://schemas.microsoft.com/office/powerpoint/2010/main" val="9555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imrod-mohacs.hu/sites/default/files/dozsakivegzes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138"/>
            <a:ext cx="4330874" cy="3240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30555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paraszti fősereg Temesvárt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vette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ostrom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alá.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felmentésére azonban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megérkezett katonáival az erdélyi vajda, Szapolyai János.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Dózsa serege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vereséget szenvedett.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felkelést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mindenütt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felszámolták.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282585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urak véres bosszút álltak.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Dózsa Györgyöt 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társát kegyetlen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módon megkínozták és megölték.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,,parasztok királyát'' tüzes trónon égették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meg, fejére izzó vaskoronát tettek.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988689" y="4293096"/>
            <a:ext cx="3596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mohácsi katasztrófa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4925702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parasztháború súlyos veszteségeket okozott.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sokkal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II.Ulászló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Gyermeke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Lajos tízesztendősen lett magyar király.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Emiatt a királyi hatalom tovább gyengült.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Éppen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akkor, amikor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hatalmas Oszmán - Török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Birodalom megint megtámadta a Magyar Királyságot.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75659" y="3335464"/>
            <a:ext cx="4140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Dózsa Györgyöt, a parasztok királyát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nemesek embertelenül megkínozva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végezték ki.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1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6064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uralkodójuk,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Szulejmán szultán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1521-ben elfoglalta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Nándorfehérvárt, az ország déli kapuját.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1526-ban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pedig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haddal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indult Magyarország ellen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nem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számíthatott jelentős külföldi segítségre.</a:t>
            </a:r>
          </a:p>
        </p:txBody>
      </p:sp>
      <p:sp>
        <p:nvSpPr>
          <p:cNvPr id="4" name="Téglalap 3"/>
          <p:cNvSpPr/>
          <p:nvPr/>
        </p:nvSpPr>
        <p:spPr>
          <a:xfrm>
            <a:off x="4861451" y="510367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I. Szulejmán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(1494 –</a:t>
            </a:r>
            <a:r>
              <a:rPr lang="hu-HU" b="1" i="1" dirty="0"/>
              <a:t> </a:t>
            </a:r>
            <a:r>
              <a:rPr lang="hu-HU" b="1" i="1" dirty="0" smtClean="0"/>
              <a:t>1566) </a:t>
            </a:r>
            <a:br>
              <a:rPr lang="hu-HU" b="1" i="1" dirty="0" smtClean="0"/>
            </a:br>
            <a:r>
              <a:rPr lang="hu-HU" dirty="0" smtClean="0"/>
              <a:t>oszmán </a:t>
            </a:r>
            <a:r>
              <a:rPr lang="hu-HU" dirty="0"/>
              <a:t>szultán 1520-tól haláláig.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Európában </a:t>
            </a:r>
            <a:r>
              <a:rPr lang="hu-HU" dirty="0"/>
              <a:t>a </a:t>
            </a:r>
            <a:r>
              <a:rPr lang="hu-HU" b="1" dirty="0"/>
              <a:t>Nagy</a:t>
            </a:r>
            <a:r>
              <a:rPr lang="hu-HU" dirty="0"/>
              <a:t>, </a:t>
            </a:r>
            <a:r>
              <a:rPr lang="hu-HU" b="1" dirty="0"/>
              <a:t>Dicsőséges</a:t>
            </a:r>
            <a:r>
              <a:rPr lang="hu-HU" dirty="0"/>
              <a:t> melléknevet kapta, a muszlim világban pedig </a:t>
            </a:r>
            <a:r>
              <a:rPr lang="hu-HU" dirty="0" smtClean="0"/>
              <a:t>(a</a:t>
            </a:r>
            <a:r>
              <a:rPr lang="hu-HU" dirty="0"/>
              <a:t> </a:t>
            </a:r>
            <a:r>
              <a:rPr lang="hu-HU" b="1" dirty="0"/>
              <a:t>Törvényhozó</a:t>
            </a:r>
            <a:r>
              <a:rPr lang="hu-HU" dirty="0"/>
              <a:t>) melléknevet.</a:t>
            </a:r>
          </a:p>
        </p:txBody>
      </p:sp>
      <p:pic>
        <p:nvPicPr>
          <p:cNvPr id="1026" name="Picture 2" descr="http://mek.oszk.hu/01900/01918/html/cd4m/kepek/tortenelem/to171rgy7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30144"/>
            <a:ext cx="2663784" cy="3851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79512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/>
              <a:t>II. Lajos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(1506 –</a:t>
            </a:r>
            <a:r>
              <a:rPr lang="hu-HU" b="1" i="1" dirty="0"/>
              <a:t> </a:t>
            </a:r>
            <a:r>
              <a:rPr lang="hu-HU" b="1" i="1" dirty="0" smtClean="0"/>
              <a:t>1526)</a:t>
            </a:r>
            <a:br>
              <a:rPr lang="hu-HU" b="1" i="1" dirty="0" smtClean="0"/>
            </a:br>
            <a:r>
              <a:rPr lang="hu-HU" dirty="0" smtClean="0"/>
              <a:t>a</a:t>
            </a:r>
            <a:r>
              <a:rPr lang="hu-HU" dirty="0"/>
              <a:t> Jagelló-házból való magyar és cseh királyi herceg, II. Ulászló király egyetlen fia,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1508-tól</a:t>
            </a:r>
            <a:r>
              <a:rPr lang="hu-HU" dirty="0"/>
              <a:t> Magyarország és 1509-tól Csehország ifjabb királya, de csak apja halála (</a:t>
            </a:r>
            <a:r>
              <a:rPr lang="hu-HU" b="1" dirty="0"/>
              <a:t>1516</a:t>
            </a:r>
            <a:r>
              <a:rPr lang="hu-HU" dirty="0"/>
              <a:t>) után lett tényleges uralkodó</a:t>
            </a:r>
            <a:r>
              <a:rPr lang="hu-HU" dirty="0" smtClean="0"/>
              <a:t>. 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török hódoltság előtt </a:t>
            </a:r>
            <a:r>
              <a:rPr lang="hu-HU" b="1" dirty="0"/>
              <a:t>ő volt az utolsó olyan magyar király, aki az egész középkori Magyar Királyság felett uralkodott.</a:t>
            </a:r>
          </a:p>
        </p:txBody>
      </p:sp>
      <p:pic>
        <p:nvPicPr>
          <p:cNvPr id="1028" name="Picture 4" descr="http://mek.oszk.hu/01900/01918/html/cd4m/kepek/eletmod/em261cse09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18802"/>
            <a:ext cx="1718626" cy="25398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84087"/>
            <a:ext cx="1948988" cy="286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7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65" y="3811729"/>
            <a:ext cx="2336641" cy="304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églalap 1"/>
          <p:cNvSpPr/>
          <p:nvPr/>
        </p:nvSpPr>
        <p:spPr>
          <a:xfrm>
            <a:off x="107504" y="28194"/>
            <a:ext cx="24482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sereg Mohács mellett próbálta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feltartóztatni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túlerőben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lévő ellenséget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1526. augusztus 29-én megvívott mohácsi csata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történelmünk egyik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legsúlyosabb veresége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közel 15 000 magyar esett el,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köztük számos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főúr és főpap.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Menekülés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közben II. Lajos király is meghalt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szultán célja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azonban ekkor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nem Magyarország elfoglalása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kivonult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országból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://upload.wikimedia.org/wikipedia/commons/3/3b/Battle_of_Moh%C3%A1cs,_Turkish_mini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23" y="260648"/>
            <a:ext cx="428588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66975" y="3366284"/>
            <a:ext cx="459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mohácsi csata egy korabeli török miniatúrán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rewrite.origos.hu/s/img/i/0806/20080618villanybo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81" y="184187"/>
            <a:ext cx="465477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785306" y="3735616"/>
            <a:ext cx="412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végzetes ütközet színhelye napjainkban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24" y="4155481"/>
            <a:ext cx="3314655" cy="213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5256685" y="6211669"/>
            <a:ext cx="3415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Lajos holttestének megtalálása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csata után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82" y="184187"/>
            <a:ext cx="1350740" cy="360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9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504" y="116632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764704"/>
            <a:ext cx="850029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811429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827584" y="2132856"/>
            <a:ext cx="4933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49090" y="2492896"/>
            <a:ext cx="4933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7" name="Téglalap 6"/>
          <p:cNvSpPr/>
          <p:nvPr/>
        </p:nvSpPr>
        <p:spPr>
          <a:xfrm>
            <a:off x="849090" y="2959713"/>
            <a:ext cx="4933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49090" y="3410143"/>
            <a:ext cx="4933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771800" y="4869160"/>
            <a:ext cx="65879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1514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771800" y="5409220"/>
            <a:ext cx="658795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1526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580112" y="4869160"/>
            <a:ext cx="15841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Dózsa György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688124" y="5409220"/>
            <a:ext cx="136815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Szulejmán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452320" y="5409220"/>
            <a:ext cx="136815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örök sereg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0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32656"/>
            <a:ext cx="8377151" cy="165618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724128" y="1412776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Jagelló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67944" y="1412776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Jagelló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399112" y="1402196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Hunyadi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402360" y="1440469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Jagelló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36776" y="1440469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Habsburg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986536" y="1052736"/>
            <a:ext cx="3694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610482" y="1042156"/>
            <a:ext cx="46353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248222" y="1052736"/>
            <a:ext cx="3694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65237" y="1042156"/>
            <a:ext cx="3694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339960" y="1042156"/>
            <a:ext cx="3694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047247"/>
            <a:ext cx="8438721" cy="946684"/>
          </a:xfrm>
          <a:prstGeom prst="rect">
            <a:avLst/>
          </a:prstGeom>
        </p:spPr>
      </p:pic>
      <p:sp>
        <p:nvSpPr>
          <p:cNvPr id="14" name="Ellipszis 13"/>
          <p:cNvSpPr/>
          <p:nvPr/>
        </p:nvSpPr>
        <p:spPr>
          <a:xfrm>
            <a:off x="4763053" y="2620290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6" y="3212976"/>
            <a:ext cx="8327599" cy="3520530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2059513" y="3573016"/>
            <a:ext cx="265414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rutermelés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381790" y="4034116"/>
            <a:ext cx="265414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paraszti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4911067" y="4509120"/>
            <a:ext cx="265414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keresztes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5875030" y="5373216"/>
            <a:ext cx="265414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földesurak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701833" y="5758525"/>
            <a:ext cx="265414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1514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3964469" y="6209345"/>
            <a:ext cx="265414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leverték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8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891</Words>
  <Application>Microsoft Office PowerPoint</Application>
  <PresentationFormat>Diavetítés a képernyőre (4:3 oldalarány)</PresentationFormat>
  <Paragraphs>68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278</cp:revision>
  <dcterms:created xsi:type="dcterms:W3CDTF">2014-04-06T14:31:35Z</dcterms:created>
  <dcterms:modified xsi:type="dcterms:W3CDTF">2020-05-05T20:44:39Z</dcterms:modified>
</cp:coreProperties>
</file>