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322" r:id="rId11"/>
    <p:sldId id="318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D5D19"/>
    <a:srgbClr val="43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9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8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2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04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6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7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29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7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68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9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5DACF-5A6E-43D8-861C-F4BD28A3C87E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AC61-BAF7-4D50-971B-FB18D269951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305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upload.wikimedia.org/wikipedia/commons/e/e6/1848Zaszlo1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0/0f/Medve_Nagysalloi_utkoze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5/53/Than_Komaromi_csata_1849_04_26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6/6c/Jakobey_K%C3%A1roly_Buda_bevetele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9796" y="188640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1848-as 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Forradalom</a:t>
            </a: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és  </a:t>
            </a:r>
            <a:r>
              <a:rPr lang="hu-HU" sz="5400" b="1" dirty="0" smtClean="0">
                <a:solidFill>
                  <a:srgbClr val="43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Szabadságharc</a:t>
            </a:r>
            <a:endParaRPr lang="hu-HU" sz="5400" b="1" dirty="0">
              <a:solidFill>
                <a:srgbClr val="43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www.mazsike.hu/uj/images/kokarda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4994"/>
            <a:ext cx="6408712" cy="484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4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kiKami\Desktop\Történelmi atlasz - NTK\Töri atlasz_0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8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1093101"/>
            <a:ext cx="706155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 </a:t>
            </a:r>
            <a:b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</a:t>
            </a:r>
            <a: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9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60648"/>
            <a:ext cx="40639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A tavaszi hadjárat </a:t>
            </a:r>
            <a:endParaRPr lang="hu-H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0498" y="1242001"/>
            <a:ext cx="4878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dicsőséges tavaszi hadjárat jelképesen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1849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. április 2-ától május 21-ig tartott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melynek során a magyar honvéd seregek óriási, ám nem teljes katonai sikereket értek el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terv a császári csapatok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bekerítése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Komárom felmentése volt</a:t>
            </a:r>
          </a:p>
        </p:txBody>
      </p:sp>
      <p:pic>
        <p:nvPicPr>
          <p:cNvPr id="10242" name="Picture 2" descr="Fájl:1848Zaszlo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780"/>
            <a:ext cx="3060576" cy="3202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394372" y="3251755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1848-as zászló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3526" y="3021116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Előzmények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65853" y="346834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honvéd seregek tavaszi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hadjáratának fontos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előzménye volt: a császári csapatok kiűzése Erdélyből és a magyarországi csapatok összevonása.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Erdély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felmentése Bem József tábornok nevéhez köthető, aki rövid idő alatt rendet teremtett az erdélyi csapatoknál, majd decemberben megkezdte a harcokat és márciusra ki is űzte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Puchner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és Urbán csapatait Erdélyből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Erdély felmentésével a tavaszi hadjáratnak csak egy frontra kellett összpontosítania.</a:t>
            </a:r>
          </a:p>
        </p:txBody>
      </p:sp>
      <p:pic>
        <p:nvPicPr>
          <p:cNvPr id="10244" name="Picture 4" descr="http://www.kophaza.hu/wp-content/uploads/2010/12/bem_jozs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55829"/>
            <a:ext cx="1872208" cy="2908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5218786" y="470982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Bem József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(1794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1850)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lengyel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katonatiszt,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magyar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honvéd tábornok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1848-49-es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forradalom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szabadságharc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kiemelkedő egyénisége.</a:t>
            </a:r>
          </a:p>
        </p:txBody>
      </p:sp>
    </p:spTree>
    <p:extLst>
      <p:ext uri="{BB962C8B-B14F-4D97-AF65-F5344CB8AC3E}">
        <p14:creationId xmlns:p14="http://schemas.microsoft.com/office/powerpoint/2010/main" val="28787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6922" y="332656"/>
            <a:ext cx="554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Görgey haditerve a császári csapatok bekerítésére irányult, melyet átkaroló hadművelettel kívánt elérni.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>
                <a:latin typeface="Times New Roman" pitchFamily="18" charset="0"/>
                <a:cs typeface="Times New Roman" pitchFamily="18" charset="0"/>
              </a:rPr>
              <a:t>A haditerv azonban kockázatos volt, hiszen amennyiben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tudomására jut, hogy a Hatvan környéki csapatok nem a fő sereg, könnyen szétzúzhatja azokat és bekerítheti a magyar csapatokat, illetve Debrecen ellen vonulhat, komolyabb ellenállás nélkül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hadjárat főbb állomásai:</a:t>
            </a:r>
            <a:br>
              <a:rPr lang="hu-H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Április 2-án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felderítésre kiküldött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Schlik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tábornok csapata keveredett összecsapásba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Hatvannál,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majd a másnap ideérkező teljes VII. hadtest Poeltenberg Ernő és Gáspár András vezetésével üldözi el Hatvan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mögé.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91068"/>
            <a:ext cx="4197458" cy="274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025" y="476672"/>
            <a:ext cx="3278782" cy="38318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837416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Poeltenberg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Ernő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lovag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(1808 -1849. október 6.)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honvéd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vezérőrnagy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aradi vértanúk egyike.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55576" y="4034621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Hatvani csata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9065" y="260647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Közben a másik három hadtest is a tervek szerint haladt és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április 4-én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 I. hadtest elérte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Tápióbicskét.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Klapka György hadtestparancsnok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azt hitte, a faluban csak az ellenség poggyásza van, ezért a nagy zsákmány reményében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úgy döntött, rajtaüt az ellenséges csapatokon.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faluban azonban Jellasics vezetésével az egész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Rastics-dandár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tartózkodott, mely ellentámadásával kavarodást és nagy veszteséget okozott Klapka csapatainak, melyek fejvesztve menekültek a Tápió hídjához. 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 csata menetét Damjanich János III. hadtestének megérkezése fordította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meg.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mek.niif.hu/01900/01903/html/cd7/kepek/c3823mnm3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3902"/>
            <a:ext cx="4177038" cy="2982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hunhir.hu/1848/klap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34" y="0"/>
            <a:ext cx="2486025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761647" y="29302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Klapka György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(1820-1892) 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honvédtábornok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helyettes hadügyminiszter</a:t>
            </a:r>
          </a:p>
        </p:txBody>
      </p:sp>
      <p:sp>
        <p:nvSpPr>
          <p:cNvPr id="4" name="Téglalap 3"/>
          <p:cNvSpPr/>
          <p:nvPr/>
        </p:nvSpPr>
        <p:spPr>
          <a:xfrm>
            <a:off x="5048382" y="3959781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Tápióbicskei csata</a:t>
            </a:r>
            <a:endParaRPr lang="hu-HU" dirty="0"/>
          </a:p>
        </p:txBody>
      </p:sp>
      <p:pic>
        <p:nvPicPr>
          <p:cNvPr id="12294" name="Picture 6" descr="http://www.festomuvesz.hu/simonmv/2009_04_27/Damjanich%20Jan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45" y="4326476"/>
            <a:ext cx="1889168" cy="24376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12160" y="4869160"/>
            <a:ext cx="2654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Damjanich János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(1804-1849. október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honvéd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vezérőrnagy,</a:t>
            </a:r>
            <a:r>
              <a:rPr lang="hu-HU" baseline="30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aseline="30000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aradi vértanúk egyike.</a:t>
            </a:r>
          </a:p>
        </p:txBody>
      </p:sp>
    </p:spTree>
    <p:extLst>
      <p:ext uri="{BB962C8B-B14F-4D97-AF65-F5344CB8AC3E}">
        <p14:creationId xmlns:p14="http://schemas.microsoft.com/office/powerpoint/2010/main" val="27691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7667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Április 6-án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 magyar csapatok a számukra kijelölt helyekre értek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Isaszeg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térségében kezdődtek összecsapások,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melyekben Damjanich, Klapka és Aulich hadtestei vettek részt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kezdetben támadó Klapka a fellépő túlerő miatt teljesen visszavonult, így magára hagyta a segítségére érkezett Damjanichot, aki azonban megtartotta állásait.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oldalba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támadták Damjanichot, aki így súlyos veszteségek árán visszavonulni kényszerült.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csata sorsa ekkor kétségessé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vált.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elib.kkf.hu/hungary/magyar/history/pic/10-24Isasz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5400600" cy="2707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580111" y="3789040"/>
            <a:ext cx="34296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azonban 3 óra körül megérkezett a csatatérre, és rendezte a sorokat.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9 óra körül visszavonulást rendelt el, mert attól tartott, hogy a balszárnyon elvágják Pesttől.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Így végül a kezdetben kétséges kimenetelű isaszegi csata magyar győzelemmel ért véget.</a:t>
            </a:r>
          </a:p>
          <a:p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http://mek.niif.hu/01900/01903/html/cd7/kepek/tortenelem/to412tm0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17" y="116632"/>
            <a:ext cx="2952328" cy="3585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ra-jobbra nyíl 4"/>
          <p:cNvSpPr/>
          <p:nvPr/>
        </p:nvSpPr>
        <p:spPr>
          <a:xfrm rot="18933885">
            <a:off x="4138395" y="3179051"/>
            <a:ext cx="2516236" cy="102331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A csata </a:t>
            </a:r>
            <a:br>
              <a:rPr lang="hu-H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Than Mór festményein</a:t>
            </a:r>
            <a:endParaRPr lang="hu-H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88640"/>
            <a:ext cx="6165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hadjárat második szakasza </a:t>
            </a:r>
            <a:endParaRPr lang="hu-H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56118" y="111737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 győztes isaszegi csata után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a magyar hadvezetés ismét válaszút előtt állt: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vagy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szemből támad a fővárosba és környékére összevont császári hadakra, vagy ismét megpróbálja bekeríteni azt.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arcból támadás azonban nem kecsegtetett túl sok sikerrel a császári csapatok ereje és a kedvezőbb terepadottságok miatt, ezen kívül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Windisch-Grätz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is a fővárost hitte a magyarok céljának. A bekerítés ugyanakkor hatékonyabbnak látszott, noha magában rejtette annak a veszélyét, hogy a Pest előtt hagyott csapatokat szétverik.</a:t>
            </a:r>
          </a:p>
        </p:txBody>
      </p:sp>
      <p:pic>
        <p:nvPicPr>
          <p:cNvPr id="14338" name="Picture 2" descr="http://mek.niif.hu/00800/00893/html/img/nagy/3e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4" y="3986187"/>
            <a:ext cx="4364484" cy="269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arch.et.bme.hu/korabbi_folyam/kep/Image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02" y="3436853"/>
            <a:ext cx="4315894" cy="3241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15616" y="3616855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Pest-Buda 1848-ban</a:t>
            </a:r>
            <a:endParaRPr lang="hu-H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21434"/>
            <a:ext cx="3066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Komárom felmentése </a:t>
            </a:r>
            <a:endParaRPr lang="hu-H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071" y="1484784"/>
            <a:ext cx="4276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latin typeface="Times New Roman" pitchFamily="18" charset="0"/>
                <a:cs typeface="Times New Roman" pitchFamily="18" charset="0"/>
              </a:rPr>
              <a:t>Április 10-én újultak ki a harcok.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fősereg a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tavaszi hadjárat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legszebb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győzelmét aratja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Nagysallónál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április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19-én.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Fájl:Medve Nagysalloi utkoze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43" y="362000"/>
            <a:ext cx="4740828" cy="328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427984" y="598433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Nagysallói csata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Fájl:Than Komaromi csata 1849 04 2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" y="3501008"/>
            <a:ext cx="4918057" cy="2963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4995811" y="4077071"/>
            <a:ext cx="38931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Az első komáromi csatát, vagy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komárom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szőnyi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csatát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és Kossuth egyértelműen a szabadságharc legfontosabb csatájának nevezte.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hu-HU" b="1" dirty="0">
                <a:latin typeface="Times New Roman" pitchFamily="18" charset="0"/>
                <a:cs typeface="Times New Roman" pitchFamily="18" charset="0"/>
              </a:rPr>
              <a:t>Ez a csata döntötte el Magyarország sorsát, következményeképp hívták be a cári Oroszország hadseregét.</a:t>
            </a:r>
          </a:p>
        </p:txBody>
      </p:sp>
      <p:sp>
        <p:nvSpPr>
          <p:cNvPr id="6" name="Téglalap 5"/>
          <p:cNvSpPr/>
          <p:nvPr/>
        </p:nvSpPr>
        <p:spPr>
          <a:xfrm>
            <a:off x="179512" y="3275692"/>
            <a:ext cx="252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első komáromi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csata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2908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5" y="332656"/>
            <a:ext cx="2537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Budavár bevétele </a:t>
            </a:r>
            <a:endParaRPr lang="hu-H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041611"/>
            <a:ext cx="3108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Buda vára már az 1686-os ostrom során sem számított modernnek, 1848-ra pedig végképp elavulttá vált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voltak közvetlen megrohanást akadályozó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védművei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rendes önálló vízellátása, és a környező magaslatokról be lehetett lőni a várba.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Mindezen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fogyatékosságok ellenére hozzáértő és elszánt védők kezében csak rendes ostrommal volt bevehető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Fájl:Jakobey Károly Buda bevete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60" y="476672"/>
            <a:ext cx="5442520" cy="4546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51520" y="5157192"/>
            <a:ext cx="8719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Komárom felmentése és a császári királyi csapatok kiűzése után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Buda ostroma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tűnt a szabadságharc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legkönnyebb győzelmének, mind a szabad főváros jelentette politikai vonzatokat, mind a várban található készletek megkaparintása által elérhető katonai eredményeket figyelembe véve. </a:t>
            </a:r>
          </a:p>
        </p:txBody>
      </p:sp>
    </p:spTree>
    <p:extLst>
      <p:ext uri="{BB962C8B-B14F-4D97-AF65-F5344CB8AC3E}">
        <p14:creationId xmlns:p14="http://schemas.microsoft.com/office/powerpoint/2010/main" val="34058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60648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1849.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május 4-én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egy hadifogoly tiszt útján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felszólította a védőket a megadásra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és becsületes hadifogságot kínált cserébe. Hozzátette, hogy Pest felől nem fogja ostromolni a várat, de ha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Hentzi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mégis lövetné Pestet, úgy ne számítson kegyelemre.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Hentzi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erre azt üzente, hogy ha </a:t>
            </a: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nem hagy fel a falak lövetésével, úgy kénytelen lesz Pestet hatalmas ágyútűzzel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elárasztani.</a:t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err="1">
                <a:latin typeface="Times New Roman" pitchFamily="18" charset="0"/>
                <a:cs typeface="Times New Roman" pitchFamily="18" charset="0"/>
              </a:rPr>
              <a:t>Görgei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levelet írt Guyon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Richárdnak,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hogy Komáromból küldjön ostromlövegeket Buda alá.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560820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 döntő roham május 21-én hajnali három órakor indult,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miután valamennyi löveg össztüzet adott a várra.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r>
              <a:rPr lang="nb-NO" dirty="0">
                <a:latin typeface="Times New Roman" pitchFamily="18" charset="0"/>
                <a:cs typeface="Times New Roman" pitchFamily="18" charset="0"/>
              </a:rPr>
              <a:t>A támadás nehezen indult, de később a </a:t>
            </a:r>
            <a:r>
              <a:rPr lang="nb-NO" b="1" dirty="0">
                <a:latin typeface="Times New Roman" pitchFamily="18" charset="0"/>
                <a:cs typeface="Times New Roman" pitchFamily="18" charset="0"/>
              </a:rPr>
              <a:t>magyarok sikeresen behatoltak a várba.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14" y="133043"/>
            <a:ext cx="2367690" cy="27919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4572000" y="286005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Heinrich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Hentzi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 von </a:t>
            </a:r>
            <a:r>
              <a:rPr lang="hu-HU" b="1" dirty="0" err="1">
                <a:latin typeface="Times New Roman" pitchFamily="18" charset="0"/>
                <a:cs typeface="Times New Roman" pitchFamily="18" charset="0"/>
              </a:rPr>
              <a:t>Arthurm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(1785–1849)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császári és királyi vezérőrnagy,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1848–49-es szabadságharcban az osztrák császári hadsereg egyik katonai vezetője,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1849 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januárjától haláláig a budai vár parancsnoka.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4506"/>
            <a:ext cx="3810000" cy="256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http://users.atw.hu/duna/duna/duna2010/thumbnail-0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91380"/>
            <a:ext cx="2396629" cy="178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4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338</Words>
  <Application>Microsoft Office PowerPoint</Application>
  <PresentationFormat>Diavetítés a képernyőre (4:3 oldalarány)</PresentationFormat>
  <Paragraphs>35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Office-téma</vt:lpstr>
      <vt:lpstr>1848-as  Forradalom  és  Szabadságharc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1848-as  Forradalom és Szabadságharc</dc:title>
  <dc:creator>Nelli és Kálmán</dc:creator>
  <cp:lastModifiedBy>Tikos Kálmán</cp:lastModifiedBy>
  <cp:revision>122</cp:revision>
  <dcterms:created xsi:type="dcterms:W3CDTF">2011-02-12T17:04:21Z</dcterms:created>
  <dcterms:modified xsi:type="dcterms:W3CDTF">2020-03-21T11:20:16Z</dcterms:modified>
</cp:coreProperties>
</file>