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44"/>
    <a:srgbClr val="FF505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69" autoAdjust="0"/>
  </p:normalViewPr>
  <p:slideViewPr>
    <p:cSldViewPr>
      <p:cViewPr varScale="1">
        <p:scale>
          <a:sx n="57" d="100"/>
          <a:sy n="57" d="100"/>
        </p:scale>
        <p:origin x="15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EAEE3-B486-4BC7-A732-18DC043EEB60}" type="datetimeFigureOut">
              <a:rPr lang="hu-HU" smtClean="0"/>
              <a:t>2021. 04. 16.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CE8C4-F282-4DA4-A8FD-68FEDCAC78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1305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CE8C4-F282-4DA4-A8FD-68FEDCAC789C}" type="slidenum">
              <a:rPr lang="hu-HU" smtClean="0"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CE8C4-F282-4DA4-A8FD-68FEDCAC789C}" type="slidenum">
              <a:rPr lang="hu-HU" smtClean="0"/>
              <a:t>3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EFB98-01D3-4B4A-84D9-E98863B991CE}" type="datetimeFigureOut">
              <a:rPr lang="hu-HU" smtClean="0"/>
              <a:pPr/>
              <a:t>2021. 04. 16.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23528" y="332656"/>
            <a:ext cx="57935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Élet a hódoltság területén</a:t>
            </a:r>
            <a:endParaRPr lang="hu-H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55576" y="1340768"/>
            <a:ext cx="3688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török berendezkedés</a:t>
            </a:r>
            <a:endParaRPr lang="hu-H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23528" y="2060848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Magyarország meghódított középső és déli területein,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hódoltságban a törökök kiépítették saját közigazgatásukat. 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tartományok élén a pasa állt.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hódoltság vezetője a budai pasa volt.</a:t>
            </a:r>
          </a:p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Az értékesebb földek a szultáné lettek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többit szétosztották szolgálati, vagy hűbérbirtokként.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Így jutottak földhöz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szpáhik,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akik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lovas katonai szolgálatot teljesítettek.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84784"/>
            <a:ext cx="382721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églalap 6"/>
          <p:cNvSpPr/>
          <p:nvPr/>
        </p:nvSpPr>
        <p:spPr>
          <a:xfrm>
            <a:off x="5292080" y="4581128"/>
            <a:ext cx="3275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Építészeti emlékek a hódoltság</a:t>
            </a:r>
          </a:p>
          <a:p>
            <a:pPr algn="ctr"/>
            <a:r>
              <a:rPr lang="hu-HU" b="1" dirty="0" smtClean="0">
                <a:solidFill>
                  <a:srgbClr val="002060"/>
                </a:solidFill>
              </a:rPr>
              <a:t>korából: Dzsámi- Pécs főterén.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5580112" y="5157192"/>
            <a:ext cx="277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A Rudas fürdő Budapesten.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484784"/>
            <a:ext cx="4032449" cy="3096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églalap 9"/>
          <p:cNvSpPr/>
          <p:nvPr/>
        </p:nvSpPr>
        <p:spPr>
          <a:xfrm>
            <a:off x="323528" y="5445224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gyalogos katonák, a </a:t>
            </a:r>
            <a:r>
              <a:rPr lang="hu-H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janicsárok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nem birtokot, hanem zsoldot kaptak.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janicsárok utánpótlását a meghódított népek gyermekadójából fedezték.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gyerekeket erőszakkal elszakították családjuktól, és katonai iskolákban muzulmánokká és kegyelmet nem ismerő harcosokká nevelték őket.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Tikos Kálmán\Asztal\IMG_0137.jpg"/>
          <p:cNvPicPr>
            <a:picLocks noChangeAspect="1" noChangeArrowheads="1"/>
          </p:cNvPicPr>
          <p:nvPr/>
        </p:nvPicPr>
        <p:blipFill>
          <a:blip r:embed="rId2" cstate="print">
            <a:lum bright="9000"/>
          </a:blip>
          <a:srcRect/>
          <a:stretch>
            <a:fillRect/>
          </a:stretch>
        </p:blipFill>
        <p:spPr bwMode="auto">
          <a:xfrm>
            <a:off x="0" y="1106950"/>
            <a:ext cx="9144000" cy="5751050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179512" y="188640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nemesség és a tehetős polgárság elmenekült a hódoltságból, de a népesség többi része jórészt ott maradt.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magyar állami intézmények tovább éltek a Királyi Magyarországon és Erdélyben.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Ez éreztette hatását a hódoltsági területen is.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Így bár kialakult a török igazságszolgáltatás, a magyarok mégis szívesebben fordultak saját bíráikhoz.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török hatóságok dolgát nehezítette, hogy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keresztény lakosság nem működött együtt a muzulmán állammal.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259632" y="2852936"/>
            <a:ext cx="1729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Az adózás</a:t>
            </a:r>
            <a:endParaRPr lang="hu-H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547664" y="3501008"/>
            <a:ext cx="43924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Az oszmán hódítók alkalmazkodtak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a magyar adórendszerhez.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jobbágyok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ezután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török földesuraiknak fizették a kapuadót, és tizedet adtak a termésből.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török állam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ezen kívül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családfőktől fejadót szedett.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763688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A török hadsereg legjobb katonái: a janicsárok </a:t>
            </a:r>
          </a:p>
          <a:p>
            <a:pPr algn="ctr"/>
            <a:r>
              <a:rPr lang="hu-HU" b="1" dirty="0" smtClean="0">
                <a:solidFill>
                  <a:srgbClr val="002060"/>
                </a:solidFill>
              </a:rPr>
              <a:t>és a szpáhik.</a:t>
            </a:r>
            <a:endParaRPr lang="hu-H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23528" y="33265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Emellett gyakran várépítési munkákra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vezényelték </a:t>
            </a:r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magyar alattvalóikat.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A terhek nem voltak elviselhetetlenek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nb-NO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hiszen a törököknek sem állt érdekükben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az adózó parasztokat elűzni a területükről.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szultáni birtokokon lakók számára az is előnyös volt, hogy a földesúri terheket a település egy kialkudott összegben róhatta le.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211960" y="342900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török uralom alatt élő jobbágyok nagy részének helyzetét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viszont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nehézzé tette a kettős adóztatás.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Továbbra is adózniuk kellett ugyanis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korábbi magyar földesúrnak, a királynak és az egyháznak is.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Ezeket az adókat a végvári katonák hajtották be, akik portyázásaik során messze bemerészkedtek a hódoltsági területre.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88640"/>
            <a:ext cx="2232248" cy="3156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zövegdoboz 6"/>
          <p:cNvSpPr txBox="1"/>
          <p:nvPr/>
        </p:nvSpPr>
        <p:spPr>
          <a:xfrm>
            <a:off x="4860032" y="836712"/>
            <a:ext cx="1382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A török bíró,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a </a:t>
            </a:r>
            <a:r>
              <a:rPr lang="hu-HU" b="1" dirty="0" smtClean="0">
                <a:solidFill>
                  <a:srgbClr val="C00000"/>
                </a:solidFill>
              </a:rPr>
              <a:t>kádi.</a:t>
            </a:r>
            <a:endParaRPr lang="hu-HU" b="1" dirty="0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212976"/>
            <a:ext cx="3928938" cy="2652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églalap 8"/>
          <p:cNvSpPr/>
          <p:nvPr/>
        </p:nvSpPr>
        <p:spPr>
          <a:xfrm>
            <a:off x="179512" y="5934670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A török uralom alatt álló Buda 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(a Duna túlpartján) és Pest korabeli ábrázolása.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88640"/>
            <a:ext cx="2376264" cy="3151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églalap 10"/>
          <p:cNvSpPr/>
          <p:nvPr/>
        </p:nvSpPr>
        <p:spPr>
          <a:xfrm>
            <a:off x="4572000" y="1484784"/>
            <a:ext cx="1907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 Hivatalos irat. 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Felül a szultán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 aláírása látható.</a:t>
            </a:r>
            <a:endParaRPr lang="hu-H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260648"/>
            <a:ext cx="46085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határok bizonytalanok és könnyen átjárhatóak voltak.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végvárak vidékén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ugyanazt a falut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sokszor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magyar és az oszmán állam is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sajátjának tekintette, és megadóztatta.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39552" y="2132856"/>
            <a:ext cx="2319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rabok sorsa</a:t>
            </a:r>
            <a:endParaRPr lang="hu-H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716016" y="2996952"/>
            <a:ext cx="40679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Ha a török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szultán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hadsereget indított magyar földre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, teveháton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rabszolga kereskedők is kísérték.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Csata után a katonáktól megvették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foglyokat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, és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hosszú láncokra fűzve hajtották őket a rabszolgapiacokra,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hogy jó áron túladjanak rajtuk.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fiatal fiúk gyakran kerültek janicsáriskolába.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Később sokszor egykori hazájuk ellen kellett harcolniuk.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mek.oszk.hu/09100/09175/html/images/1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60648"/>
            <a:ext cx="4464496" cy="1711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zövegdoboz 5"/>
          <p:cNvSpPr txBox="1"/>
          <p:nvPr/>
        </p:nvSpPr>
        <p:spPr>
          <a:xfrm>
            <a:off x="4788024" y="1988840"/>
            <a:ext cx="3928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A párviadalok is mindennaposak voltak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a magyarok és a törökök között.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24944"/>
            <a:ext cx="2898563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zövegdoboz 7"/>
          <p:cNvSpPr txBox="1"/>
          <p:nvPr/>
        </p:nvSpPr>
        <p:spPr>
          <a:xfrm>
            <a:off x="3203848" y="4149080"/>
            <a:ext cx="15717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Foglyokat 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kísérő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törökök a 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16. században.</a:t>
            </a:r>
            <a:endParaRPr lang="hu-H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260648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Török és magyar oldalon is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szokás volt, hogy foglyul ejtettek embereket.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Ezekért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rabokért aztán nagy váltságdíjat kértek, vagy kicserélték egy másik fogolyra.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Ha a fogságba esett magyarokért nem tudták megfizetni a váltságdíjat, akkor a rabok közül egyet szabadon engedtek, hogy összegyűjtse a pénzt.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Visszatérésének záloga a többi rab élete volt.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Királyi Magyarország útjait sok ilyen rab katona járta.</a:t>
            </a:r>
          </a:p>
        </p:txBody>
      </p:sp>
      <p:pic>
        <p:nvPicPr>
          <p:cNvPr id="7170" name="Picture 2" descr="http://2.bp.blogspot.com/-qei6xwOVpgk/Tl_XsK1CygI/AAAAAAAAEFg/-jC6P692jeQ/s1600/t%25C3%25B6r%25C3%25B6k0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420888"/>
            <a:ext cx="6003975" cy="4258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églalap 3"/>
          <p:cNvSpPr/>
          <p:nvPr/>
        </p:nvSpPr>
        <p:spPr>
          <a:xfrm>
            <a:off x="323528" y="2636912"/>
            <a:ext cx="25922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szultáni politika része volt, hogy 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veszélyesnek ítélt vagy velük szembeforduló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magyar előkelőket elfogatták és börtönbe zárták.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leghírhedtebb börtönből, az isztambuli Héttoronyból csak ritkán volt szabadulás.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131840" y="6093296"/>
            <a:ext cx="3703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C000"/>
                </a:solidFill>
              </a:rPr>
              <a:t>Az isztambuli Héttorony napjainkban</a:t>
            </a:r>
            <a:endParaRPr lang="hu-HU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188640"/>
            <a:ext cx="3179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Miről is tanultunk?</a:t>
            </a:r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467544" y="908720"/>
            <a:ext cx="849410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Egyenes összekötő nyíllal 4"/>
          <p:cNvCxnSpPr/>
          <p:nvPr/>
        </p:nvCxnSpPr>
        <p:spPr>
          <a:xfrm>
            <a:off x="2195736" y="1628800"/>
            <a:ext cx="1584176" cy="648072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 flipV="1">
            <a:off x="2123728" y="1556792"/>
            <a:ext cx="1656184" cy="360040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V="1">
            <a:off x="2195736" y="1916832"/>
            <a:ext cx="1584176" cy="360040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358427" y="3120250"/>
            <a:ext cx="8534053" cy="174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églalap 13"/>
          <p:cNvSpPr/>
          <p:nvPr/>
        </p:nvSpPr>
        <p:spPr>
          <a:xfrm>
            <a:off x="3131840" y="4077072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chemeClr val="tx2"/>
                </a:solidFill>
              </a:rPr>
              <a:t>J</a:t>
            </a:r>
            <a:endParaRPr lang="hu-HU" sz="2000" b="1" dirty="0">
              <a:solidFill>
                <a:schemeClr val="tx2"/>
              </a:solidFill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5796136" y="4437112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chemeClr val="tx2"/>
                </a:solidFill>
              </a:rPr>
              <a:t>J</a:t>
            </a:r>
            <a:endParaRPr lang="hu-HU" sz="2000" b="1" dirty="0">
              <a:solidFill>
                <a:schemeClr val="tx2"/>
              </a:solidFill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6876256" y="3717032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chemeClr val="tx2"/>
                </a:solidFill>
              </a:rPr>
              <a:t>J</a:t>
            </a:r>
            <a:endParaRPr lang="hu-HU" sz="2000" b="1" dirty="0">
              <a:solidFill>
                <a:schemeClr val="tx2"/>
              </a:solidFill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2843808" y="3717032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err="1" smtClean="0">
                <a:solidFill>
                  <a:schemeClr val="tx2"/>
                </a:solidFill>
              </a:rPr>
              <a:t>Sz</a:t>
            </a:r>
            <a:endParaRPr lang="hu-HU" sz="2000" b="1" dirty="0">
              <a:solidFill>
                <a:schemeClr val="tx2"/>
              </a:solidFill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8172400" y="4077072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err="1" smtClean="0">
                <a:solidFill>
                  <a:schemeClr val="tx2"/>
                </a:solidFill>
              </a:rPr>
              <a:t>Sz</a:t>
            </a:r>
            <a:endParaRPr lang="hu-HU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323528" y="476672"/>
            <a:ext cx="8568283" cy="375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églalap 2"/>
          <p:cNvSpPr/>
          <p:nvPr/>
        </p:nvSpPr>
        <p:spPr>
          <a:xfrm>
            <a:off x="7380312" y="836712"/>
            <a:ext cx="136815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006600"/>
                </a:solidFill>
              </a:rPr>
              <a:t>nemesség</a:t>
            </a:r>
            <a:endParaRPr lang="hu-HU" sz="2000" b="1" dirty="0">
              <a:solidFill>
                <a:srgbClr val="006600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979712" y="1268760"/>
            <a:ext cx="136815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006600"/>
                </a:solidFill>
              </a:rPr>
              <a:t>polgárság</a:t>
            </a:r>
            <a:endParaRPr lang="hu-HU" sz="2000" b="1" dirty="0">
              <a:solidFill>
                <a:srgbClr val="006600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6660232" y="1268760"/>
            <a:ext cx="136815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006600"/>
                </a:solidFill>
              </a:rPr>
              <a:t>magyar</a:t>
            </a:r>
            <a:endParaRPr lang="hu-HU" sz="2000" b="1" dirty="0">
              <a:solidFill>
                <a:srgbClr val="00660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691680" y="2564904"/>
            <a:ext cx="136815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006600"/>
                </a:solidFill>
              </a:rPr>
              <a:t>kapuadót</a:t>
            </a:r>
            <a:endParaRPr lang="hu-HU" sz="2000" b="1" dirty="0">
              <a:solidFill>
                <a:srgbClr val="006600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6804248" y="2564904"/>
            <a:ext cx="136815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006600"/>
                </a:solidFill>
              </a:rPr>
              <a:t>tizedet</a:t>
            </a:r>
            <a:endParaRPr lang="hu-HU" sz="2000" b="1" dirty="0">
              <a:solidFill>
                <a:srgbClr val="006600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691680" y="3861048"/>
            <a:ext cx="273630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006600"/>
                </a:solidFill>
              </a:rPr>
              <a:t>kettős adóztatás</a:t>
            </a:r>
            <a:endParaRPr lang="hu-HU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2261</TotalTime>
  <Words>628</Words>
  <Application>Microsoft Office PowerPoint</Application>
  <PresentationFormat>Diavetítés a képernyőre (4:3 oldalarány)</PresentationFormat>
  <Paragraphs>50</Paragraphs>
  <Slides>7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Calibri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Nagykanizsa, Városkapu krt. 1/a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Tikos Kálmán</dc:creator>
  <cp:lastModifiedBy>Tikos Kálmán</cp:lastModifiedBy>
  <cp:revision>219</cp:revision>
  <dcterms:created xsi:type="dcterms:W3CDTF">2014-08-11T10:52:21Z</dcterms:created>
  <dcterms:modified xsi:type="dcterms:W3CDTF">2021-04-16T15:47:34Z</dcterms:modified>
</cp:coreProperties>
</file>