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13" r:id="rId3"/>
    <p:sldId id="308" r:id="rId4"/>
    <p:sldId id="303" r:id="rId5"/>
    <p:sldId id="309" r:id="rId6"/>
    <p:sldId id="310" r:id="rId7"/>
    <p:sldId id="311" r:id="rId8"/>
    <p:sldId id="312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58682" y="180521"/>
            <a:ext cx="76819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Árpád-házi királyportrék</a:t>
            </a:r>
            <a:endParaRPr lang="hu-H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2850" y="1717091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Árpád-ház</a:t>
            </a:r>
            <a:endParaRPr lang="hu-H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2850" y="2574240"/>
            <a:ext cx="64008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dinasztia mintegy 450 éven keresztül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uralkodott,Álmos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megválasztásától (850 körül)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András királyig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akinek halálával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1301-ben kihalt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Árpád-ház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Férfiágon való hatalombirtoklásukban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Orseolo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Péter és Aba Sámuel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királysága jelentett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némi törést a Szent István halálát követő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években, hiszen ők leányágon kapcsolódtak az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Árpád-házhoz.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uralkodóház története színes és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izgalmas események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láncolatából áll össze.</a:t>
            </a:r>
          </a:p>
        </p:txBody>
      </p:sp>
      <p:pic>
        <p:nvPicPr>
          <p:cNvPr id="2050" name="Picture 2" descr="Sikerült meghatározni az Árpád-házra jellemző DNS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50" y="1717091"/>
            <a:ext cx="6128776" cy="285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939179" y="4572000"/>
            <a:ext cx="5477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dinasztia (uralkodóház) alapító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Árpád vezér és a többi törzsi vezér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szobra Budapesten a Hősök terén.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Az Árpád-házi Királyok vissza vezették származásukat az Özönvíz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38" y="5956995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2129" y="364908"/>
            <a:ext cx="279871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Trónutódlás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09" y="5320258"/>
            <a:ext cx="8987124" cy="428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0567505" y="5389059"/>
            <a:ext cx="2117035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Árpád-ház 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Taksonytól 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Könyves Kálmánig</a:t>
            </a:r>
          </a:p>
        </p:txBody>
      </p:sp>
      <p:sp>
        <p:nvSpPr>
          <p:cNvPr id="4" name="Téglalap 3"/>
          <p:cNvSpPr/>
          <p:nvPr/>
        </p:nvSpPr>
        <p:spPr>
          <a:xfrm>
            <a:off x="267338" y="1323020"/>
            <a:ext cx="56683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Apjához hasonlóan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király is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békés külpolitikára törekedett.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Királyságát csupán egyetlen jelentős hadjárat fenyegette.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német támadás érte az országot, amelyet azonban István katonái 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visszavertek.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tehát minden tekintetben sikeres volt.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7337" y="5330270"/>
            <a:ext cx="36292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Fiát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Imre herceg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vadkan vadászaton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baleset érte.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utódot kellett keresnie a trónra, aki a családjából származik, és, aki nem fordítja vissza az ország fejlődésének irányát.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59" y="270734"/>
            <a:ext cx="3024336" cy="350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5935678" y="3691677"/>
            <a:ext cx="6748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unokatestvérét,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Vazult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 feltehetőleg összeesküvéssel akart a trónra jutni,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megvakíttatta, fiait pedig száműzte.</a:t>
            </a:r>
          </a:p>
        </p:txBody>
      </p:sp>
      <p:sp>
        <p:nvSpPr>
          <p:cNvPr id="8" name="Téglalap 7"/>
          <p:cNvSpPr/>
          <p:nvPr/>
        </p:nvSpPr>
        <p:spPr>
          <a:xfrm>
            <a:off x="8838788" y="1407975"/>
            <a:ext cx="3845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Választás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 keresztény szellemben nevelt</a:t>
            </a:r>
          </a:p>
          <a:p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Orseolo Péterre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esett, aki Velencébe házasodott húgának gyermeke volt.</a:t>
            </a:r>
            <a:endParaRPr lang="hu-HU" sz="252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838788" y="332095"/>
            <a:ext cx="3437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Imre herceg temetése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Vazul megvakítása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7711346" y="2683566"/>
            <a:ext cx="2217846" cy="465033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9626758" y="4195733"/>
            <a:ext cx="0" cy="26210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37" y="199576"/>
            <a:ext cx="10390300" cy="924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1716820" y="8312445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Árpád-házi királyok családfája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2647" y="217678"/>
            <a:ext cx="124027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trónharcok, testvérviszályok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cselszövések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kísérik végig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évszázadokat.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Mindez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nem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különbözik 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legtöbb európai dinasztia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történetétől, és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Árpád-kor alapvetően az ország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gyarapodását és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erősödését hozta.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többször kiújuló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belső harcok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ellenére 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Királyság végig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egységes állam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maradt, és nem került hosszabb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ideig idegen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uralom alá, sőt maga is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nagyhatalommá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2647" y="4249551"/>
            <a:ext cx="60797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évszázadok során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Árpád-ház Európa szerte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elismert dinasztiának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számított: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királyai külföldi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uralkodóházakból választottak feleséget, míg a királylányok külföldi királyokhoz,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császárokhoz mentek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nőül.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Árpád-ház elismertségét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jelzi, hogy a katolikus és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ortodox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egyháznak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adott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szenteket.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2" y="3998039"/>
            <a:ext cx="3123838" cy="3103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455" y="6258267"/>
            <a:ext cx="3123838" cy="3115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5729502" y="7283257"/>
            <a:ext cx="3433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Szent László király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ezüst pénzei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0506" y="163285"/>
            <a:ext cx="6999032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72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Szent István örökében</a:t>
            </a:r>
          </a:p>
        </p:txBody>
      </p:sp>
      <p:sp>
        <p:nvSpPr>
          <p:cNvPr id="3" name="Téglalap 2"/>
          <p:cNvSpPr/>
          <p:nvPr/>
        </p:nvSpPr>
        <p:spPr>
          <a:xfrm>
            <a:off x="361783" y="1473831"/>
            <a:ext cx="3524235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Korona és kard</a:t>
            </a:r>
          </a:p>
        </p:txBody>
      </p:sp>
      <p:sp>
        <p:nvSpPr>
          <p:cNvPr id="4" name="Téglalap 3"/>
          <p:cNvSpPr/>
          <p:nvPr/>
        </p:nvSpPr>
        <p:spPr>
          <a:xfrm>
            <a:off x="361783" y="2246350"/>
            <a:ext cx="7661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halála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(1038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után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országban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viszályok támadtak.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Egyrészt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 indult a királyi trón megszerzéséért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trónöröklés rendje még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szilárdult meg.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Másrészt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nehezen szokott hozzá, az új rendhez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Leginkább az egyházat és annak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képviselőit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papokat támadták.</a:t>
            </a:r>
          </a:p>
        </p:txBody>
      </p:sp>
      <p:sp>
        <p:nvSpPr>
          <p:cNvPr id="5" name="Téglalap 4"/>
          <p:cNvSpPr/>
          <p:nvPr/>
        </p:nvSpPr>
        <p:spPr>
          <a:xfrm>
            <a:off x="277674" y="7240513"/>
            <a:ext cx="674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Orseolo Péter kétszer került a trónra. </a:t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 idegennek adott méltóságot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elégedetlen főurak el űzték, és Aba Sámuelt tették királlyá.</a:t>
            </a:r>
          </a:p>
        </p:txBody>
      </p:sp>
      <p:pic>
        <p:nvPicPr>
          <p:cNvPr id="1026" name="Picture 2" descr="Orseolo peter of hung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13" y="492548"/>
            <a:ext cx="3563830" cy="440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904856" y="4901411"/>
            <a:ext cx="58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Orseolo 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Péter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1011–1046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vagy 1059)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király 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1038–1041 és 1044–1046 között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 István kijelölt utódja a trónon,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akinek belharcokkal teli uralkodása alatt Magyarország a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Német-római Birodalom hűbérese lett.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 származása okán gyakran nevezték „velenceinek”.</a:t>
            </a:r>
          </a:p>
        </p:txBody>
      </p:sp>
    </p:spTree>
    <p:extLst>
      <p:ext uri="{BB962C8B-B14F-4D97-AF65-F5344CB8AC3E}">
        <p14:creationId xmlns:p14="http://schemas.microsoft.com/office/powerpoint/2010/main" val="9096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0807" y="199711"/>
            <a:ext cx="5169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Péter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hűbéri esküt tett a német császárnak, és segítségével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visszaszerezte a trónt.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Hatalmát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végül a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 vezette pogánylázadás 1046 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döntötte meg.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10" y="199711"/>
            <a:ext cx="7150626" cy="369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5680956" y="3844054"/>
            <a:ext cx="6632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Orseolo Péter győzelme Aba Sámuel felett. Sámuelt menekülés közben meggyilkolták</a:t>
            </a:r>
          </a:p>
        </p:txBody>
      </p:sp>
      <p:sp>
        <p:nvSpPr>
          <p:cNvPr id="4" name="Téglalap 3"/>
          <p:cNvSpPr/>
          <p:nvPr/>
        </p:nvSpPr>
        <p:spPr>
          <a:xfrm>
            <a:off x="225371" y="2966891"/>
            <a:ext cx="52681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Vata a pogány magyarokra támaszkodott, de főurak is csatlakoztak hozzá.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csatározások során ölték meg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Gellért püspököt.</a:t>
            </a:r>
          </a:p>
        </p:txBody>
      </p:sp>
      <p:sp>
        <p:nvSpPr>
          <p:cNvPr id="5" name="Téglalap 4"/>
          <p:cNvSpPr/>
          <p:nvPr/>
        </p:nvSpPr>
        <p:spPr>
          <a:xfrm>
            <a:off x="5350510" y="4798161"/>
            <a:ext cx="71575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lázadás után a trónra Vazul két fiát hívták meg: Andrást és öccsét, Bélát.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András lett az uralkodó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öccsének, a hercegnek pedig átengedte az ország egy részét. </a:t>
            </a:r>
          </a:p>
        </p:txBody>
      </p:sp>
      <p:sp>
        <p:nvSpPr>
          <p:cNvPr id="6" name="Téglalap 5"/>
          <p:cNvSpPr/>
          <p:nvPr/>
        </p:nvSpPr>
        <p:spPr>
          <a:xfrm>
            <a:off x="8466718" y="6738878"/>
            <a:ext cx="43348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András saját fiát szánta utódául, ezért próbára tette Bélát: ha a hercegséget jelentő kardot választja, életben marad, de ha a koronát, halál fia.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09" y="6673933"/>
            <a:ext cx="3160146" cy="2885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4" y="5405468"/>
            <a:ext cx="4850415" cy="331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82868" y="8724559"/>
            <a:ext cx="459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Gellért püspök mártír halála</a:t>
            </a:r>
          </a:p>
        </p:txBody>
      </p:sp>
    </p:spTree>
    <p:extLst>
      <p:ext uri="{BB962C8B-B14F-4D97-AF65-F5344CB8AC3E}">
        <p14:creationId xmlns:p14="http://schemas.microsoft.com/office/powerpoint/2010/main" val="13986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5774" y="173545"/>
            <a:ext cx="584705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Német alávetési kísérletek</a:t>
            </a:r>
          </a:p>
        </p:txBody>
      </p:sp>
      <p:pic>
        <p:nvPicPr>
          <p:cNvPr id="1026" name="Picture 2" descr="http://bekes.schooltourmix.hu/kepek/news/2012_11/kiral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21" y="286675"/>
            <a:ext cx="4324013" cy="5977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801101" y="6355101"/>
            <a:ext cx="5000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András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más néven 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Endre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(1013 - 1060) </a:t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Árpád-házi magyar király 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1046 - 1060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között.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alatt többször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szembe a 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Német-római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Birodalommal.</a:t>
            </a:r>
          </a:p>
        </p:txBody>
      </p:sp>
      <p:sp>
        <p:nvSpPr>
          <p:cNvPr id="4" name="Téglalap 3"/>
          <p:cNvSpPr/>
          <p:nvPr/>
        </p:nvSpPr>
        <p:spPr>
          <a:xfrm>
            <a:off x="132360" y="953192"/>
            <a:ext cx="80324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1051-ben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Henrik haddal indult hazánk ellen.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 sereg két irányból közeledett a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magyarok felé.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 csapatok keresték az ütközetet, azonban a magyarok a felperzselt föld taktikáját alkalmazták.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németek ennek ellenére a Vértesig, egyes források szerint Székesfehérvárig jutottak.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németek éheztek, mivel semmi élelmet nem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találtak és az utánpótlásuk is akadozott.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németeket a magyar csapatok közben folyton kísérték és apróbb összecsapások szinte mindennaposak voltak. </a:t>
            </a:r>
          </a:p>
        </p:txBody>
      </p:sp>
      <p:sp>
        <p:nvSpPr>
          <p:cNvPr id="5" name="Téglalap 4"/>
          <p:cNvSpPr/>
          <p:nvPr/>
        </p:nvSpPr>
        <p:spPr>
          <a:xfrm>
            <a:off x="185774" y="6478212"/>
            <a:ext cx="37514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döntöttek úgy a német csapatok, hogy elhagyva a Vértest, északra fordulnak az utánpótlást szállító hajókhoz. </a:t>
            </a:r>
          </a:p>
        </p:txBody>
      </p:sp>
      <p:pic>
        <p:nvPicPr>
          <p:cNvPr id="1028" name="Picture 4" descr="Fájl:Szekely B I Andras koronaz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35" y="6174144"/>
            <a:ext cx="3863866" cy="2061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573507" y="8175973"/>
            <a:ext cx="4591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András megkoronázása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Székely Bertalan festményén</a:t>
            </a:r>
          </a:p>
        </p:txBody>
      </p:sp>
    </p:spTree>
    <p:extLst>
      <p:ext uri="{BB962C8B-B14F-4D97-AF65-F5344CB8AC3E}">
        <p14:creationId xmlns:p14="http://schemas.microsoft.com/office/powerpoint/2010/main" val="37712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7805" y="163285"/>
            <a:ext cx="5242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akkor azok már nem voltak ot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 szerint a Vértes onnan kapta nevét, hogy az elfáradt és éhező németek vértjeiket eldobálva indultak tovább észak felé.</a:t>
            </a:r>
          </a:p>
        </p:txBody>
      </p:sp>
      <p:sp>
        <p:nvSpPr>
          <p:cNvPr id="3" name="Téglalap 2"/>
          <p:cNvSpPr/>
          <p:nvPr/>
        </p:nvSpPr>
        <p:spPr>
          <a:xfrm>
            <a:off x="5122001" y="3134175"/>
            <a:ext cx="76105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Henrik a következő év tavaszán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1052-ben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újra betört Magyarországra, okulva az előző hadjárat kudarcából, most végig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Duna mentén haladt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támadás első színhelye Pozsony volt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a jól felkészült vár nyolc hétig állta a németek támadását.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csatát végül a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Búvár Kund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néven elhíresült személy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döntötte el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eredetileg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Zotmund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névre hallgató várvédő az éj leple alatt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 hajók alá úszott és megfúrta azokat.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 császárnak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újra vesztesként kellett elhagynia Magyarországot, így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sikerült hazánkat hűbéresévé tenni.</a:t>
            </a:r>
          </a:p>
        </p:txBody>
      </p:sp>
      <p:pic>
        <p:nvPicPr>
          <p:cNvPr id="2050" name="Picture 2" descr="http://www.csakvar.hu/images/latkep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23" y="163285"/>
            <a:ext cx="3962953" cy="2970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147847" y="868963"/>
            <a:ext cx="17508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Vértes 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ütközet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helyszíne.</a:t>
            </a:r>
          </a:p>
        </p:txBody>
      </p:sp>
      <p:pic>
        <p:nvPicPr>
          <p:cNvPr id="2052" name="Picture 4" descr="http://upload.wikimedia.org/wikipedia/commons/thumb/3/33/Buvarkund.jpeg/262px-Buvarkun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" y="3389243"/>
            <a:ext cx="4727534" cy="4637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4467" y="8026558"/>
            <a:ext cx="4113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Búvár Kund hőstette a 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Képes krónika iniciáléján</a:t>
            </a:r>
          </a:p>
        </p:txBody>
      </p:sp>
    </p:spTree>
    <p:extLst>
      <p:ext uri="{BB962C8B-B14F-4D97-AF65-F5344CB8AC3E}">
        <p14:creationId xmlns:p14="http://schemas.microsoft.com/office/powerpoint/2010/main" val="20644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898</Words>
  <Application>Microsoft Office PowerPoint</Application>
  <PresentationFormat>A3 (297x420 mm)</PresentationFormat>
  <Paragraphs>43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101</cp:revision>
  <dcterms:created xsi:type="dcterms:W3CDTF">2020-08-13T14:52:21Z</dcterms:created>
  <dcterms:modified xsi:type="dcterms:W3CDTF">2021-04-18T16:50:29Z</dcterms:modified>
</cp:coreProperties>
</file>